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handoutMasterIdLst>
    <p:handoutMasterId r:id="rId28"/>
  </p:handoutMasterIdLst>
  <p:sldIdLst>
    <p:sldId id="342" r:id="rId2"/>
    <p:sldId id="382" r:id="rId3"/>
    <p:sldId id="362" r:id="rId4"/>
    <p:sldId id="373" r:id="rId5"/>
    <p:sldId id="311" r:id="rId6"/>
    <p:sldId id="323" r:id="rId7"/>
    <p:sldId id="315" r:id="rId8"/>
    <p:sldId id="317" r:id="rId9"/>
    <p:sldId id="344" r:id="rId10"/>
    <p:sldId id="366" r:id="rId11"/>
    <p:sldId id="353" r:id="rId12"/>
    <p:sldId id="345" r:id="rId13"/>
    <p:sldId id="346" r:id="rId14"/>
    <p:sldId id="337" r:id="rId15"/>
    <p:sldId id="339" r:id="rId16"/>
    <p:sldId id="372" r:id="rId17"/>
    <p:sldId id="340" r:id="rId18"/>
    <p:sldId id="371" r:id="rId19"/>
    <p:sldId id="349" r:id="rId20"/>
    <p:sldId id="368" r:id="rId21"/>
    <p:sldId id="370" r:id="rId22"/>
    <p:sldId id="369" r:id="rId23"/>
    <p:sldId id="363" r:id="rId24"/>
    <p:sldId id="365"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Cato" initials="BC"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3"/>
    <a:srgbClr val="CFBF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46" autoAdjust="0"/>
    <p:restoredTop sz="80689" autoAdjust="0"/>
  </p:normalViewPr>
  <p:slideViewPr>
    <p:cSldViewPr snapToGrid="0" snapToObjects="1">
      <p:cViewPr varScale="1">
        <p:scale>
          <a:sx n="114" d="100"/>
          <a:sy n="114" d="100"/>
        </p:scale>
        <p:origin x="264" y="168"/>
      </p:cViewPr>
      <p:guideLst>
        <p:guide orient="horz" pos="2160"/>
        <p:guide pos="2880"/>
      </p:guideLst>
    </p:cSldViewPr>
  </p:slideViewPr>
  <p:outlineViewPr>
    <p:cViewPr>
      <p:scale>
        <a:sx n="33" d="100"/>
        <a:sy n="33" d="100"/>
      </p:scale>
      <p:origin x="0" y="18744"/>
    </p:cViewPr>
  </p:outlineViewPr>
  <p:notesTextViewPr>
    <p:cViewPr>
      <p:scale>
        <a:sx n="100" d="100"/>
        <a:sy n="100" d="100"/>
      </p:scale>
      <p:origin x="0" y="0"/>
    </p:cViewPr>
  </p:notesTextViewPr>
  <p:sorterViewPr>
    <p:cViewPr>
      <p:scale>
        <a:sx n="100" d="100"/>
        <a:sy n="100" d="100"/>
      </p:scale>
      <p:origin x="0" y="-978"/>
    </p:cViewPr>
  </p:sorterViewPr>
  <p:notesViewPr>
    <p:cSldViewPr snapToGrid="0" snapToObject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402B77-BBE1-6840-BB12-1B7E6029492F}" type="datetimeFigureOut">
              <a:rPr lang="en-US" smtClean="0"/>
              <a:t>7/23/17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48DFD1-0985-214E-9A24-6BC4F092BC4E}" type="slidenum">
              <a:rPr lang="en-US" smtClean="0"/>
              <a:t>‹#›</a:t>
            </a:fld>
            <a:endParaRPr lang="en-US"/>
          </a:p>
        </p:txBody>
      </p:sp>
    </p:spTree>
    <p:extLst>
      <p:ext uri="{BB962C8B-B14F-4D97-AF65-F5344CB8AC3E}">
        <p14:creationId xmlns:p14="http://schemas.microsoft.com/office/powerpoint/2010/main" val="1264871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5743A1-77AA-5046-97BF-A3B0282612B7}" type="datetimeFigureOut">
              <a:rPr lang="en-US" smtClean="0"/>
              <a:pPr/>
              <a:t>7/23/17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56408-9FD0-2744-B169-3D6FDA61FD00}" type="slidenum">
              <a:rPr lang="en-US" smtClean="0"/>
              <a:pPr/>
              <a:t>‹#›</a:t>
            </a:fld>
            <a:endParaRPr lang="en-US" dirty="0"/>
          </a:p>
        </p:txBody>
      </p:sp>
    </p:spTree>
    <p:extLst>
      <p:ext uri="{BB962C8B-B14F-4D97-AF65-F5344CB8AC3E}">
        <p14:creationId xmlns:p14="http://schemas.microsoft.com/office/powerpoint/2010/main" val="3254326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56408-9FD0-2744-B169-3D6FDA61FD00}" type="slidenum">
              <a:rPr lang="en-US" smtClean="0"/>
              <a:pPr/>
              <a:t>1</a:t>
            </a:fld>
            <a:endParaRPr lang="en-US" dirty="0"/>
          </a:p>
        </p:txBody>
      </p:sp>
    </p:spTree>
    <p:extLst>
      <p:ext uri="{BB962C8B-B14F-4D97-AF65-F5344CB8AC3E}">
        <p14:creationId xmlns:p14="http://schemas.microsoft.com/office/powerpoint/2010/main" val="571405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Adequate progress is based on the student’s calculated Rate of Improvement</a:t>
            </a:r>
            <a:r>
              <a:rPr lang="en-US" baseline="0" dirty="0"/>
              <a:t> (i.e., how well the Student Intervention Plan is working)</a:t>
            </a:r>
          </a:p>
          <a:p>
            <a:r>
              <a:rPr lang="en-US" baseline="0" dirty="0"/>
              <a:t>Pass out 2016-17 Core School-Based RTI</a:t>
            </a:r>
            <a:r>
              <a:rPr lang="en-US" baseline="30000" dirty="0"/>
              <a:t>2</a:t>
            </a:r>
            <a:r>
              <a:rPr lang="en-US" baseline="0" dirty="0"/>
              <a:t> Data Team form. It will also be distributed electronically.</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15</a:t>
            </a:fld>
            <a:endParaRPr lang="en-US" dirty="0"/>
          </a:p>
        </p:txBody>
      </p:sp>
    </p:spTree>
    <p:extLst>
      <p:ext uri="{BB962C8B-B14F-4D97-AF65-F5344CB8AC3E}">
        <p14:creationId xmlns:p14="http://schemas.microsoft.com/office/powerpoint/2010/main" val="354115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Adequate progress is based on the student’s calculated Rate of Improvement</a:t>
            </a:r>
            <a:r>
              <a:rPr lang="en-US" baseline="0" dirty="0"/>
              <a:t> (i.e., how well the Student Intervention Plan is working)</a:t>
            </a:r>
          </a:p>
          <a:p>
            <a:r>
              <a:rPr lang="en-US" baseline="0" dirty="0"/>
              <a:t>Pass out 2016-17 Core School-Based RTI</a:t>
            </a:r>
            <a:r>
              <a:rPr lang="en-US" baseline="30000" dirty="0"/>
              <a:t>2</a:t>
            </a:r>
            <a:r>
              <a:rPr lang="en-US" baseline="0" dirty="0"/>
              <a:t> Data Team form. It will also be distributed electronically.</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16</a:t>
            </a:fld>
            <a:endParaRPr lang="en-US" dirty="0"/>
          </a:p>
        </p:txBody>
      </p:sp>
    </p:spTree>
    <p:extLst>
      <p:ext uri="{BB962C8B-B14F-4D97-AF65-F5344CB8AC3E}">
        <p14:creationId xmlns:p14="http://schemas.microsoft.com/office/powerpoint/2010/main" val="85817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SCS RTI2 forms may be found in the 2016-17 District Implementation Guide </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17</a:t>
            </a:fld>
            <a:endParaRPr lang="en-US" dirty="0"/>
          </a:p>
        </p:txBody>
      </p:sp>
    </p:spTree>
    <p:extLst>
      <p:ext uri="{BB962C8B-B14F-4D97-AF65-F5344CB8AC3E}">
        <p14:creationId xmlns:p14="http://schemas.microsoft.com/office/powerpoint/2010/main" val="419177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SCS RTI2 forms may be found in the 2016-17 District Implementation Guide </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18</a:t>
            </a:fld>
            <a:endParaRPr lang="en-US" dirty="0"/>
          </a:p>
        </p:txBody>
      </p:sp>
    </p:spTree>
    <p:extLst>
      <p:ext uri="{BB962C8B-B14F-4D97-AF65-F5344CB8AC3E}">
        <p14:creationId xmlns:p14="http://schemas.microsoft.com/office/powerpoint/2010/main" val="195093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SCS forms are found in the 2016-17 District Implementation Guide</a:t>
            </a:r>
          </a:p>
        </p:txBody>
      </p:sp>
      <p:sp>
        <p:nvSpPr>
          <p:cNvPr id="4" name="Slide Number Placeholder 3"/>
          <p:cNvSpPr>
            <a:spLocks noGrp="1"/>
          </p:cNvSpPr>
          <p:nvPr>
            <p:ph type="sldNum" sz="quarter" idx="10"/>
          </p:nvPr>
        </p:nvSpPr>
        <p:spPr/>
        <p:txBody>
          <a:bodyPr/>
          <a:lstStyle/>
          <a:p>
            <a:fld id="{5B656408-9FD0-2744-B169-3D6FDA61FD00}" type="slidenum">
              <a:rPr lang="en-US" smtClean="0"/>
              <a:pPr/>
              <a:t>19</a:t>
            </a:fld>
            <a:endParaRPr lang="en-US" dirty="0"/>
          </a:p>
        </p:txBody>
      </p:sp>
    </p:spTree>
    <p:extLst>
      <p:ext uri="{BB962C8B-B14F-4D97-AF65-F5344CB8AC3E}">
        <p14:creationId xmlns:p14="http://schemas.microsoft.com/office/powerpoint/2010/main" val="267260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5F4B43-D7D8-2044-BF21-9E2DD588C494}" type="slidenum">
              <a:rPr lang="en-US" smtClean="0"/>
              <a:pPr/>
              <a:t>25</a:t>
            </a:fld>
            <a:endParaRPr lang="en-US" dirty="0"/>
          </a:p>
        </p:txBody>
      </p:sp>
    </p:spTree>
    <p:extLst>
      <p:ext uri="{BB962C8B-B14F-4D97-AF65-F5344CB8AC3E}">
        <p14:creationId xmlns:p14="http://schemas.microsoft.com/office/powerpoint/2010/main" val="323479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56408-9FD0-2744-B169-3D6FDA61FD00}" type="slidenum">
              <a:rPr lang="en-US" smtClean="0"/>
              <a:pPr/>
              <a:t>2</a:t>
            </a:fld>
            <a:endParaRPr lang="en-US" dirty="0"/>
          </a:p>
        </p:txBody>
      </p:sp>
    </p:spTree>
    <p:extLst>
      <p:ext uri="{BB962C8B-B14F-4D97-AF65-F5344CB8AC3E}">
        <p14:creationId xmlns:p14="http://schemas.microsoft.com/office/powerpoint/2010/main" val="100614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 Elementary</a:t>
            </a:r>
            <a:r>
              <a:rPr lang="en-US" baseline="0" dirty="0"/>
              <a:t> students in Clue may be pulled from Tier 1.</a:t>
            </a:r>
          </a:p>
          <a:p>
            <a:endParaRPr lang="en-US" baseline="0" dirty="0"/>
          </a:p>
          <a:p>
            <a:r>
              <a:rPr lang="en-US" baseline="0" dirty="0"/>
              <a:t>In high school, students should not be pulled from a credit bearing course required for graduation.</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9</a:t>
            </a:fld>
            <a:endParaRPr lang="en-US" dirty="0"/>
          </a:p>
        </p:txBody>
      </p:sp>
    </p:spTree>
    <p:extLst>
      <p:ext uri="{BB962C8B-B14F-4D97-AF65-F5344CB8AC3E}">
        <p14:creationId xmlns:p14="http://schemas.microsoft.com/office/powerpoint/2010/main" val="235707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56408-9FD0-2744-B169-3D6FDA61FD00}" type="slidenum">
              <a:rPr lang="en-US" smtClean="0"/>
              <a:pPr/>
              <a:t>10</a:t>
            </a:fld>
            <a:endParaRPr lang="en-US" dirty="0"/>
          </a:p>
        </p:txBody>
      </p:sp>
    </p:spTree>
    <p:extLst>
      <p:ext uri="{BB962C8B-B14F-4D97-AF65-F5344CB8AC3E}">
        <p14:creationId xmlns:p14="http://schemas.microsoft.com/office/powerpoint/2010/main" val="1279355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SCS: Interventions include:</a:t>
            </a:r>
            <a:r>
              <a:rPr lang="en-US" baseline="0" dirty="0"/>
              <a:t> Achieve3000, and </a:t>
            </a:r>
            <a:r>
              <a:rPr lang="en-US" baseline="0" dirty="0" err="1"/>
              <a:t>i</a:t>
            </a:r>
            <a:r>
              <a:rPr lang="en-US" baseline="0" dirty="0"/>
              <a:t>-Ready. </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11</a:t>
            </a:fld>
            <a:endParaRPr lang="en-US" dirty="0"/>
          </a:p>
        </p:txBody>
      </p:sp>
    </p:spTree>
    <p:extLst>
      <p:ext uri="{BB962C8B-B14F-4D97-AF65-F5344CB8AC3E}">
        <p14:creationId xmlns:p14="http://schemas.microsoft.com/office/powerpoint/2010/main" val="329623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In high school, the intervention teacher must be endorsed in a high school subject area (any).</a:t>
            </a:r>
          </a:p>
          <a:p>
            <a:endParaRPr lang="en-US" baseline="0" dirty="0"/>
          </a:p>
          <a:p>
            <a:r>
              <a:rPr lang="en-US" baseline="0" dirty="0"/>
              <a:t>In elementary and middle school, the interventionist needs to be either teacher-led or under the direction of the teacher (highly trained). </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12</a:t>
            </a:fld>
            <a:endParaRPr lang="en-US" dirty="0"/>
          </a:p>
        </p:txBody>
      </p:sp>
    </p:spTree>
    <p:extLst>
      <p:ext uri="{BB962C8B-B14F-4D97-AF65-F5344CB8AC3E}">
        <p14:creationId xmlns:p14="http://schemas.microsoft.com/office/powerpoint/2010/main" val="206810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656408-9FD0-2744-B169-3D6FDA61FD00}" type="slidenum">
              <a:rPr lang="en-US" smtClean="0"/>
              <a:pPr/>
              <a:t>13</a:t>
            </a:fld>
            <a:endParaRPr lang="en-US" dirty="0"/>
          </a:p>
        </p:txBody>
      </p:sp>
    </p:spTree>
    <p:extLst>
      <p:ext uri="{BB962C8B-B14F-4D97-AF65-F5344CB8AC3E}">
        <p14:creationId xmlns:p14="http://schemas.microsoft.com/office/powerpoint/2010/main" val="213893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School training for </a:t>
            </a:r>
            <a:r>
              <a:rPr lang="en-US" i="1" dirty="0"/>
              <a:t>easyCBM </a:t>
            </a:r>
            <a:r>
              <a:rPr lang="en-US" i="0" dirty="0"/>
              <a:t>will be provided.</a:t>
            </a:r>
          </a:p>
          <a:p>
            <a:endParaRPr lang="en-US" i="0" dirty="0"/>
          </a:p>
          <a:p>
            <a:r>
              <a:rPr lang="en-US" i="0" dirty="0"/>
              <a:t>While easyCBM provides suggestions in the areas and</a:t>
            </a:r>
            <a:r>
              <a:rPr lang="en-US" i="0" baseline="0" dirty="0"/>
              <a:t> frequency of progress monitoring, in SCS we follow TDOE RTI2 requirements.</a:t>
            </a:r>
            <a:endParaRPr lang="en-US" dirty="0"/>
          </a:p>
        </p:txBody>
      </p:sp>
      <p:sp>
        <p:nvSpPr>
          <p:cNvPr id="4" name="Slide Number Placeholder 3"/>
          <p:cNvSpPr>
            <a:spLocks noGrp="1"/>
          </p:cNvSpPr>
          <p:nvPr>
            <p:ph type="sldNum" sz="quarter" idx="10"/>
          </p:nvPr>
        </p:nvSpPr>
        <p:spPr/>
        <p:txBody>
          <a:bodyPr/>
          <a:lstStyle/>
          <a:p>
            <a:fld id="{5B656408-9FD0-2744-B169-3D6FDA61FD00}" type="slidenum">
              <a:rPr lang="en-US" smtClean="0"/>
              <a:pPr/>
              <a:t>14</a:t>
            </a:fld>
            <a:endParaRPr lang="en-US" dirty="0"/>
          </a:p>
        </p:txBody>
      </p:sp>
    </p:spTree>
    <p:extLst>
      <p:ext uri="{BB962C8B-B14F-4D97-AF65-F5344CB8AC3E}">
        <p14:creationId xmlns:p14="http://schemas.microsoft.com/office/powerpoint/2010/main" val="59118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12682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388633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35262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2225606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256001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262653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79986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37429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408948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374219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CC2E-F5F0-AA4A-85D3-4151297A6594}" type="datetimeFigureOut">
              <a:rPr lang="en-US" smtClean="0"/>
              <a:pPr/>
              <a:t>7/23/17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420E3E-F8BE-1348-B253-740F228DEEFF}" type="slidenum">
              <a:rPr lang="en-US" smtClean="0"/>
              <a:pPr/>
              <a:t>‹#›</a:t>
            </a:fld>
            <a:endParaRPr lang="en-US" dirty="0"/>
          </a:p>
        </p:txBody>
      </p:sp>
    </p:spTree>
    <p:extLst>
      <p:ext uri="{BB962C8B-B14F-4D97-AF65-F5344CB8AC3E}">
        <p14:creationId xmlns:p14="http://schemas.microsoft.com/office/powerpoint/2010/main" val="3360551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9CC2E-F5F0-AA4A-85D3-4151297A6594}" type="datetimeFigureOut">
              <a:rPr lang="en-US" smtClean="0"/>
              <a:pPr/>
              <a:t>7/23/17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20E3E-F8BE-1348-B253-740F228DEEFF}" type="slidenum">
              <a:rPr lang="en-US" smtClean="0"/>
              <a:pPr/>
              <a:t>‹#›</a:t>
            </a:fld>
            <a:endParaRPr lang="en-US" dirty="0"/>
          </a:p>
        </p:txBody>
      </p:sp>
      <p:pic>
        <p:nvPicPr>
          <p:cNvPr id="7" name="Picture 6"/>
          <p:cNvPicPr>
            <a:picLocks noChangeAspect="1"/>
          </p:cNvPicPr>
          <p:nvPr/>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1780757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csk12.org/uf/webadmin/foundation/ci/files/2015/2015-16_RTI2_District_Implementation_Guide.pdf?PID=965" TargetMode="External"/><Relationship Id="rId4" Type="http://schemas.openxmlformats.org/officeDocument/2006/relationships/hyperlink" Target="http://tn.gov/education/section/tdoe-rti2"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2F2F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771" y="1163825"/>
            <a:ext cx="7993229" cy="4530350"/>
          </a:xfrm>
          <a:prstGeom prst="rect">
            <a:avLst/>
          </a:prstGeom>
        </p:spPr>
      </p:pic>
    </p:spTree>
    <p:extLst>
      <p:ext uri="{BB962C8B-B14F-4D97-AF65-F5344CB8AC3E}">
        <p14:creationId xmlns:p14="http://schemas.microsoft.com/office/powerpoint/2010/main" val="1232160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114618"/>
            <a:ext cx="7223760" cy="1143000"/>
          </a:xfrm>
        </p:spPr>
        <p:txBody>
          <a:bodyPr/>
          <a:lstStyle/>
          <a:p>
            <a:r>
              <a:rPr lang="en-US" dirty="0"/>
              <a:t>Interventions</a:t>
            </a:r>
          </a:p>
        </p:txBody>
      </p:sp>
      <p:sp>
        <p:nvSpPr>
          <p:cNvPr id="3" name="Content Placeholder 2"/>
          <p:cNvSpPr>
            <a:spLocks noGrp="1"/>
          </p:cNvSpPr>
          <p:nvPr>
            <p:ph idx="1"/>
          </p:nvPr>
        </p:nvSpPr>
        <p:spPr>
          <a:xfrm>
            <a:off x="1162050" y="1213472"/>
            <a:ext cx="7750175" cy="5581028"/>
          </a:xfrm>
        </p:spPr>
        <p:txBody>
          <a:bodyPr vert="horz" lIns="91440" tIns="45720" rIns="91440" bIns="45720" rtlCol="0" anchor="t">
            <a:normAutofit lnSpcReduction="10000"/>
          </a:bodyPr>
          <a:lstStyle/>
          <a:p>
            <a:r>
              <a:rPr lang="en-US" dirty="0">
                <a:latin typeface="Calibri"/>
              </a:rPr>
              <a:t>30 minutes a day for Tier 2  </a:t>
            </a:r>
          </a:p>
          <a:p>
            <a:r>
              <a:rPr lang="en-US" dirty="0">
                <a:latin typeface="Calibri"/>
              </a:rPr>
              <a:t>45 minutes a day for Tier 3  </a:t>
            </a:r>
          </a:p>
          <a:p>
            <a:r>
              <a:rPr lang="en-US" dirty="0">
                <a:latin typeface="Calibri"/>
              </a:rPr>
              <a:t>No student may be pulled from Tier 1 (core) instruction to receive RTI2 interventions or instructional resource </a:t>
            </a:r>
          </a:p>
          <a:p>
            <a:r>
              <a:rPr lang="en-US" dirty="0">
                <a:latin typeface="Calibri"/>
              </a:rPr>
              <a:t>The essential part of RTI is small group face to face instruction</a:t>
            </a:r>
          </a:p>
          <a:p>
            <a:r>
              <a:rPr lang="en-US" dirty="0">
                <a:latin typeface="Calibri"/>
              </a:rPr>
              <a:t>District-approved computer based interventions should only be completed during scheduled intervention time </a:t>
            </a:r>
          </a:p>
          <a:p>
            <a:endParaRPr lang="en-US" dirty="0">
              <a:solidFill>
                <a:srgbClr val="000000"/>
              </a:solidFill>
              <a:latin typeface="Calibri"/>
            </a:endParaRPr>
          </a:p>
        </p:txBody>
      </p:sp>
    </p:spTree>
    <p:extLst>
      <p:ext uri="{BB962C8B-B14F-4D97-AF65-F5344CB8AC3E}">
        <p14:creationId xmlns:p14="http://schemas.microsoft.com/office/powerpoint/2010/main" val="3510526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310" y="0"/>
            <a:ext cx="7349490" cy="1172516"/>
          </a:xfrm>
        </p:spPr>
        <p:txBody>
          <a:bodyPr/>
          <a:lstStyle/>
          <a:p>
            <a:r>
              <a:rPr lang="en-US" dirty="0"/>
              <a:t>Interventions</a:t>
            </a:r>
          </a:p>
        </p:txBody>
      </p:sp>
      <p:sp>
        <p:nvSpPr>
          <p:cNvPr id="3" name="Content Placeholder 2"/>
          <p:cNvSpPr>
            <a:spLocks noGrp="1"/>
          </p:cNvSpPr>
          <p:nvPr>
            <p:ph idx="1"/>
          </p:nvPr>
        </p:nvSpPr>
        <p:spPr>
          <a:xfrm>
            <a:off x="1147763" y="1039291"/>
            <a:ext cx="7539037" cy="5818709"/>
          </a:xfrm>
        </p:spPr>
        <p:txBody>
          <a:bodyPr>
            <a:normAutofit/>
          </a:bodyPr>
          <a:lstStyle/>
          <a:p>
            <a:pPr lvl="0"/>
            <a:r>
              <a:rPr lang="en-US" dirty="0"/>
              <a:t>Students must receive research based interventions in teacher led small groups every week</a:t>
            </a:r>
          </a:p>
          <a:p>
            <a:r>
              <a:rPr lang="en-US" dirty="0"/>
              <a:t>Teacher led sessions must have  appropriate small group ratios based on the intensity of interventions</a:t>
            </a:r>
          </a:p>
          <a:p>
            <a:pPr lvl="1"/>
            <a:r>
              <a:rPr lang="en-US" dirty="0"/>
              <a:t>Tier 2:  K-5 1:5; 6-8 1:6; 9-12 1:12</a:t>
            </a:r>
          </a:p>
          <a:p>
            <a:pPr lvl="1"/>
            <a:r>
              <a:rPr lang="en-US" dirty="0"/>
              <a:t>Tier 3:  K-5 1:3; 6-8 1:6; 9-12 1:12</a:t>
            </a:r>
          </a:p>
          <a:p>
            <a:r>
              <a:rPr lang="en-US" dirty="0"/>
              <a:t>Computer based intervention programs may also be used to supplement small group interventions</a:t>
            </a:r>
          </a:p>
          <a:p>
            <a:pPr lvl="0"/>
            <a:endParaRPr lang="en-US" dirty="0"/>
          </a:p>
        </p:txBody>
      </p:sp>
    </p:spTree>
    <p:extLst>
      <p:ext uri="{BB962C8B-B14F-4D97-AF65-F5344CB8AC3E}">
        <p14:creationId xmlns:p14="http://schemas.microsoft.com/office/powerpoint/2010/main" val="2342957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74638"/>
            <a:ext cx="7429500" cy="1143000"/>
          </a:xfrm>
        </p:spPr>
        <p:txBody>
          <a:bodyPr/>
          <a:lstStyle/>
          <a:p>
            <a:r>
              <a:rPr lang="en-US" dirty="0">
                <a:solidFill>
                  <a:srgbClr val="000000"/>
                </a:solidFill>
                <a:latin typeface="Calibri"/>
              </a:rPr>
              <a:t>Interventions</a:t>
            </a:r>
          </a:p>
        </p:txBody>
      </p:sp>
      <p:sp>
        <p:nvSpPr>
          <p:cNvPr id="3" name="Content Placeholder 2"/>
          <p:cNvSpPr>
            <a:spLocks noGrp="1"/>
          </p:cNvSpPr>
          <p:nvPr>
            <p:ph idx="1"/>
          </p:nvPr>
        </p:nvSpPr>
        <p:spPr>
          <a:xfrm>
            <a:off x="1146175" y="1425474"/>
            <a:ext cx="7540625" cy="5264754"/>
          </a:xfrm>
        </p:spPr>
        <p:txBody>
          <a:bodyPr vert="horz" lIns="91440" tIns="45720" rIns="91440" bIns="45720" rtlCol="0" anchor="t">
            <a:normAutofit fontScale="85000" lnSpcReduction="10000"/>
          </a:bodyPr>
          <a:lstStyle/>
          <a:p>
            <a:pPr lvl="0"/>
            <a:r>
              <a:rPr lang="en-US" dirty="0"/>
              <a:t>Intervention plans that comprise of both small group lessons AND computer based programs must contain a required number of minutes of small group lessons to maintain fidelity </a:t>
            </a:r>
          </a:p>
          <a:p>
            <a:pPr lvl="1"/>
            <a:r>
              <a:rPr lang="en-US" dirty="0"/>
              <a:t>Tier 2: minimum </a:t>
            </a:r>
          </a:p>
          <a:p>
            <a:pPr lvl="2"/>
            <a:r>
              <a:rPr lang="en-US" dirty="0"/>
              <a:t>60 minutes/week teacher-led small group*</a:t>
            </a:r>
          </a:p>
          <a:p>
            <a:pPr lvl="2"/>
            <a:r>
              <a:rPr lang="en-US" dirty="0"/>
              <a:t>90 minutes/week computer   </a:t>
            </a:r>
          </a:p>
          <a:p>
            <a:pPr lvl="1"/>
            <a:r>
              <a:rPr lang="en-US" dirty="0"/>
              <a:t>Tier 3: minimum </a:t>
            </a:r>
          </a:p>
          <a:p>
            <a:pPr lvl="2"/>
            <a:r>
              <a:rPr lang="en-US" dirty="0"/>
              <a:t>135 minutes/week teacher-led small group*</a:t>
            </a:r>
          </a:p>
          <a:p>
            <a:pPr lvl="2"/>
            <a:r>
              <a:rPr lang="en-US" dirty="0"/>
              <a:t>90 minutes/week computer</a:t>
            </a:r>
          </a:p>
          <a:p>
            <a:pPr marL="457200" lvl="1" indent="0">
              <a:buNone/>
            </a:pPr>
            <a:r>
              <a:rPr lang="en-US" dirty="0">
                <a:latin typeface="Century Schoolbook" charset="0"/>
              </a:rPr>
              <a:t>*</a:t>
            </a:r>
            <a:r>
              <a:rPr lang="en-US" sz="2600" dirty="0"/>
              <a:t>Scripted small-group skills based lessons are available in</a:t>
            </a:r>
          </a:p>
          <a:p>
            <a:pPr marL="457200" lvl="1" indent="0">
              <a:buNone/>
            </a:pPr>
            <a:r>
              <a:rPr lang="en-US" sz="2600" dirty="0"/>
              <a:t> </a:t>
            </a:r>
            <a:r>
              <a:rPr lang="en-US" sz="2600" dirty="0" err="1"/>
              <a:t>i</a:t>
            </a:r>
            <a:r>
              <a:rPr lang="en-US" sz="2600" dirty="0"/>
              <a:t>-Ready and Achieve 3000 in the teacher resources section. </a:t>
            </a:r>
          </a:p>
          <a:p>
            <a:endParaRPr lang="en-US" dirty="0"/>
          </a:p>
        </p:txBody>
      </p:sp>
      <p:sp>
        <p:nvSpPr>
          <p:cNvPr id="4" name="TextBox 3"/>
          <p:cNvSpPr txBox="1"/>
          <p:nvPr/>
        </p:nvSpPr>
        <p:spPr>
          <a:xfrm>
            <a:off x="6768790" y="3406698"/>
            <a:ext cx="2152186" cy="369332"/>
          </a:xfrm>
          <a:prstGeom prst="rect">
            <a:avLst/>
          </a:prstGeom>
          <a:noFill/>
        </p:spPr>
        <p:txBody>
          <a:bodyPr wrap="square" rtlCol="0">
            <a:spAutoFit/>
          </a:bodyPr>
          <a:lstStyle/>
          <a:p>
            <a:r>
              <a:rPr lang="en-US" b="1" dirty="0" smtClean="0">
                <a:solidFill>
                  <a:srgbClr val="FF0000"/>
                </a:solidFill>
                <a:latin typeface="Architects Daughter" charset="0"/>
                <a:ea typeface="Architects Daughter" charset="0"/>
                <a:cs typeface="Architects Daughter" charset="0"/>
              </a:rPr>
              <a:t>2 days / week</a:t>
            </a:r>
            <a:endParaRPr lang="en-US" b="1" dirty="0">
              <a:solidFill>
                <a:srgbClr val="FF0000"/>
              </a:solidFill>
              <a:latin typeface="Architects Daughter" charset="0"/>
              <a:ea typeface="Architects Daughter" charset="0"/>
              <a:cs typeface="Architects Daughter" charset="0"/>
            </a:endParaRPr>
          </a:p>
        </p:txBody>
      </p:sp>
      <p:sp>
        <p:nvSpPr>
          <p:cNvPr id="5" name="TextBox 4"/>
          <p:cNvSpPr txBox="1"/>
          <p:nvPr/>
        </p:nvSpPr>
        <p:spPr>
          <a:xfrm>
            <a:off x="5248507" y="3744274"/>
            <a:ext cx="2152186" cy="369332"/>
          </a:xfrm>
          <a:prstGeom prst="rect">
            <a:avLst/>
          </a:prstGeom>
          <a:noFill/>
        </p:spPr>
        <p:txBody>
          <a:bodyPr wrap="square" rtlCol="0">
            <a:spAutoFit/>
          </a:bodyPr>
          <a:lstStyle/>
          <a:p>
            <a:r>
              <a:rPr lang="en-US" b="1" smtClean="0">
                <a:solidFill>
                  <a:srgbClr val="FF0000"/>
                </a:solidFill>
                <a:latin typeface="Architects Daughter" charset="0"/>
                <a:ea typeface="Architects Daughter" charset="0"/>
                <a:cs typeface="Architects Daughter" charset="0"/>
              </a:rPr>
              <a:t>3 days </a:t>
            </a:r>
            <a:r>
              <a:rPr lang="en-US" b="1" dirty="0" smtClean="0">
                <a:solidFill>
                  <a:srgbClr val="FF0000"/>
                </a:solidFill>
                <a:latin typeface="Architects Daughter" charset="0"/>
                <a:ea typeface="Architects Daughter" charset="0"/>
                <a:cs typeface="Architects Daughter" charset="0"/>
              </a:rPr>
              <a:t>/ week</a:t>
            </a:r>
            <a:endParaRPr lang="en-US" b="1" dirty="0">
              <a:solidFill>
                <a:srgbClr val="FF0000"/>
              </a:solidFill>
              <a:latin typeface="Architects Daughter" charset="0"/>
              <a:ea typeface="Architects Daughter" charset="0"/>
              <a:cs typeface="Architects Daughter" charset="0"/>
            </a:endParaRPr>
          </a:p>
        </p:txBody>
      </p:sp>
      <p:sp>
        <p:nvSpPr>
          <p:cNvPr id="6" name="TextBox 5"/>
          <p:cNvSpPr txBox="1"/>
          <p:nvPr/>
        </p:nvSpPr>
        <p:spPr>
          <a:xfrm>
            <a:off x="5248507" y="4801792"/>
            <a:ext cx="2152186" cy="369332"/>
          </a:xfrm>
          <a:prstGeom prst="rect">
            <a:avLst/>
          </a:prstGeom>
          <a:noFill/>
        </p:spPr>
        <p:txBody>
          <a:bodyPr wrap="square" rtlCol="0">
            <a:spAutoFit/>
          </a:bodyPr>
          <a:lstStyle/>
          <a:p>
            <a:r>
              <a:rPr lang="en-US" b="1" dirty="0" smtClean="0">
                <a:solidFill>
                  <a:srgbClr val="FF0000"/>
                </a:solidFill>
                <a:latin typeface="Architects Daughter" charset="0"/>
                <a:ea typeface="Architects Daughter" charset="0"/>
                <a:cs typeface="Architects Daughter" charset="0"/>
              </a:rPr>
              <a:t>2 days / week</a:t>
            </a:r>
            <a:endParaRPr lang="en-US" b="1" dirty="0">
              <a:solidFill>
                <a:srgbClr val="FF0000"/>
              </a:solidFill>
              <a:latin typeface="Architects Daughter" charset="0"/>
              <a:ea typeface="Architects Daughter" charset="0"/>
              <a:cs typeface="Architects Daughter" charset="0"/>
            </a:endParaRPr>
          </a:p>
        </p:txBody>
      </p:sp>
      <p:sp>
        <p:nvSpPr>
          <p:cNvPr id="7" name="TextBox 6"/>
          <p:cNvSpPr txBox="1"/>
          <p:nvPr/>
        </p:nvSpPr>
        <p:spPr>
          <a:xfrm>
            <a:off x="6906321" y="4473484"/>
            <a:ext cx="2152186" cy="369332"/>
          </a:xfrm>
          <a:prstGeom prst="rect">
            <a:avLst/>
          </a:prstGeom>
          <a:noFill/>
        </p:spPr>
        <p:txBody>
          <a:bodyPr wrap="square" rtlCol="0">
            <a:spAutoFit/>
          </a:bodyPr>
          <a:lstStyle/>
          <a:p>
            <a:r>
              <a:rPr lang="en-US" b="1" smtClean="0">
                <a:solidFill>
                  <a:srgbClr val="FF0000"/>
                </a:solidFill>
                <a:latin typeface="Architects Daughter" charset="0"/>
                <a:ea typeface="Architects Daughter" charset="0"/>
                <a:cs typeface="Architects Daughter" charset="0"/>
              </a:rPr>
              <a:t>3 days </a:t>
            </a:r>
            <a:r>
              <a:rPr lang="en-US" b="1" dirty="0" smtClean="0">
                <a:solidFill>
                  <a:srgbClr val="FF0000"/>
                </a:solidFill>
                <a:latin typeface="Architects Daughter" charset="0"/>
                <a:ea typeface="Architects Daughter" charset="0"/>
                <a:cs typeface="Architects Daughter" charset="0"/>
              </a:rPr>
              <a:t>/ week</a:t>
            </a:r>
            <a:endParaRPr lang="en-US" b="1" dirty="0">
              <a:solidFill>
                <a:srgbClr val="FF0000"/>
              </a:solidFill>
              <a:latin typeface="Architects Daughter" charset="0"/>
              <a:ea typeface="Architects Daughter" charset="0"/>
              <a:cs typeface="Architects Daughter" charset="0"/>
            </a:endParaRPr>
          </a:p>
        </p:txBody>
      </p:sp>
      <p:sp>
        <p:nvSpPr>
          <p:cNvPr id="8" name="TextBox 7"/>
          <p:cNvSpPr txBox="1"/>
          <p:nvPr/>
        </p:nvSpPr>
        <p:spPr>
          <a:xfrm>
            <a:off x="4040458" y="3037366"/>
            <a:ext cx="2152186" cy="369332"/>
          </a:xfrm>
          <a:prstGeom prst="rect">
            <a:avLst/>
          </a:prstGeom>
          <a:noFill/>
        </p:spPr>
        <p:txBody>
          <a:bodyPr wrap="square" rtlCol="0">
            <a:spAutoFit/>
          </a:bodyPr>
          <a:lstStyle/>
          <a:p>
            <a:r>
              <a:rPr lang="en-US" b="1" dirty="0" smtClean="0">
                <a:solidFill>
                  <a:srgbClr val="FF0000"/>
                </a:solidFill>
                <a:latin typeface="Architects Daughter" charset="0"/>
                <a:ea typeface="Architects Daughter" charset="0"/>
                <a:cs typeface="Architects Daughter" charset="0"/>
              </a:rPr>
              <a:t>30 min. / day</a:t>
            </a:r>
            <a:endParaRPr lang="en-US" b="1" dirty="0">
              <a:solidFill>
                <a:srgbClr val="FF0000"/>
              </a:solidFill>
              <a:latin typeface="Architects Daughter" charset="0"/>
              <a:ea typeface="Architects Daughter" charset="0"/>
              <a:cs typeface="Architects Daughter" charset="0"/>
            </a:endParaRPr>
          </a:p>
        </p:txBody>
      </p:sp>
      <p:sp>
        <p:nvSpPr>
          <p:cNvPr id="9" name="TextBox 8"/>
          <p:cNvSpPr txBox="1"/>
          <p:nvPr/>
        </p:nvSpPr>
        <p:spPr>
          <a:xfrm>
            <a:off x="4040458" y="4131044"/>
            <a:ext cx="2152186" cy="369332"/>
          </a:xfrm>
          <a:prstGeom prst="rect">
            <a:avLst/>
          </a:prstGeom>
          <a:noFill/>
        </p:spPr>
        <p:txBody>
          <a:bodyPr wrap="square" rtlCol="0">
            <a:spAutoFit/>
          </a:bodyPr>
          <a:lstStyle/>
          <a:p>
            <a:r>
              <a:rPr lang="en-US" b="1" dirty="0" smtClean="0">
                <a:solidFill>
                  <a:srgbClr val="FF0000"/>
                </a:solidFill>
                <a:latin typeface="Architects Daughter" charset="0"/>
                <a:ea typeface="Architects Daughter" charset="0"/>
                <a:cs typeface="Architects Daughter" charset="0"/>
              </a:rPr>
              <a:t>45 min. / day</a:t>
            </a:r>
            <a:endParaRPr lang="en-US" b="1" dirty="0">
              <a:solidFill>
                <a:srgbClr val="FF0000"/>
              </a:solidFill>
              <a:latin typeface="Architects Daughter" charset="0"/>
              <a:ea typeface="Architects Daughter" charset="0"/>
              <a:cs typeface="Architects Daughter" charset="0"/>
            </a:endParaRPr>
          </a:p>
        </p:txBody>
      </p:sp>
    </p:spTree>
    <p:extLst>
      <p:ext uri="{BB962C8B-B14F-4D97-AF65-F5344CB8AC3E}">
        <p14:creationId xmlns:p14="http://schemas.microsoft.com/office/powerpoint/2010/main" val="42028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74638"/>
            <a:ext cx="7429500" cy="1143000"/>
          </a:xfrm>
        </p:spPr>
        <p:txBody>
          <a:bodyPr>
            <a:normAutofit fontScale="90000"/>
          </a:bodyPr>
          <a:lstStyle/>
          <a:p>
            <a:r>
              <a:rPr lang="en-US" dirty="0">
                <a:solidFill>
                  <a:srgbClr val="04617B"/>
                </a:solidFill>
                <a:latin typeface="Century Schoolbook" charset="0"/>
              </a:rPr>
              <a:t/>
            </a:r>
            <a:br>
              <a:rPr lang="en-US" dirty="0">
                <a:solidFill>
                  <a:srgbClr val="04617B"/>
                </a:solidFill>
                <a:latin typeface="Century Schoolbook" charset="0"/>
              </a:rPr>
            </a:br>
            <a:r>
              <a:rPr lang="en-US" dirty="0">
                <a:solidFill>
                  <a:srgbClr val="000000"/>
                </a:solidFill>
                <a:latin typeface="Calibri"/>
              </a:rPr>
              <a:t>Interventions</a:t>
            </a:r>
            <a:r>
              <a:rPr lang="en-US" dirty="0">
                <a:solidFill>
                  <a:srgbClr val="04617B"/>
                </a:solidFill>
                <a:latin typeface="Century Schoolbook" charset="0"/>
              </a:rPr>
              <a:t/>
            </a:r>
            <a:br>
              <a:rPr lang="en-US" dirty="0">
                <a:solidFill>
                  <a:srgbClr val="04617B"/>
                </a:solidFill>
                <a:latin typeface="Century Schoolbook" charset="0"/>
              </a:rPr>
            </a:br>
            <a:endParaRPr lang="en-US" dirty="0">
              <a:solidFill>
                <a:srgbClr val="04617B"/>
              </a:solidFill>
              <a:latin typeface="Century Schoolbook" charset="0"/>
            </a:endParaRPr>
          </a:p>
        </p:txBody>
      </p:sp>
      <p:sp>
        <p:nvSpPr>
          <p:cNvPr id="3" name="Content Placeholder 2"/>
          <p:cNvSpPr>
            <a:spLocks noGrp="1"/>
          </p:cNvSpPr>
          <p:nvPr>
            <p:ph idx="1"/>
          </p:nvPr>
        </p:nvSpPr>
        <p:spPr>
          <a:xfrm>
            <a:off x="1257300" y="1579160"/>
            <a:ext cx="7519493" cy="4525963"/>
          </a:xfrm>
        </p:spPr>
        <p:txBody>
          <a:bodyPr vert="horz" lIns="91440" tIns="45720" rIns="91440" bIns="45720" rtlCol="0" anchor="t">
            <a:normAutofit fontScale="92500" lnSpcReduction="20000"/>
          </a:bodyPr>
          <a:lstStyle/>
          <a:p>
            <a:r>
              <a:rPr lang="en-US" dirty="0">
                <a:latin typeface="Calibri"/>
              </a:rPr>
              <a:t>Only one skill deficit is targeted at a time as documented on student’s RTI</a:t>
            </a:r>
            <a:r>
              <a:rPr lang="en-US" baseline="30000" dirty="0">
                <a:latin typeface="Calibri"/>
              </a:rPr>
              <a:t>2</a:t>
            </a:r>
            <a:r>
              <a:rPr lang="en-US" dirty="0">
                <a:latin typeface="Calibri"/>
              </a:rPr>
              <a:t> Intervention Plan and Intervention Logs </a:t>
            </a:r>
          </a:p>
          <a:p>
            <a:r>
              <a:rPr lang="en-US" dirty="0">
                <a:latin typeface="Calibri"/>
              </a:rPr>
              <a:t>Changing an intervention or targeted skill area outside of RTI</a:t>
            </a:r>
            <a:r>
              <a:rPr lang="en-US" baseline="30000" dirty="0">
                <a:latin typeface="Calibri"/>
              </a:rPr>
              <a:t>2 </a:t>
            </a:r>
            <a:r>
              <a:rPr lang="en-US" dirty="0">
                <a:latin typeface="Calibri"/>
              </a:rPr>
              <a:t>Data Team Meeting will invalidate the data for that intervention period</a:t>
            </a:r>
          </a:p>
          <a:p>
            <a:r>
              <a:rPr lang="en-US" dirty="0"/>
              <a:t>Changes in instructional level and skill deficit area must follow specific data guidelines outlined in the District Implementation Guide</a:t>
            </a:r>
            <a:endParaRPr lang="en-US" dirty="0">
              <a:latin typeface="Calibri"/>
            </a:endParaRPr>
          </a:p>
          <a:p>
            <a:endParaRPr lang="en-US" dirty="0"/>
          </a:p>
        </p:txBody>
      </p:sp>
    </p:spTree>
    <p:extLst>
      <p:ext uri="{BB962C8B-B14F-4D97-AF65-F5344CB8AC3E}">
        <p14:creationId xmlns:p14="http://schemas.microsoft.com/office/powerpoint/2010/main" val="24468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732" y="274638"/>
            <a:ext cx="7382068" cy="1143000"/>
          </a:xfrm>
        </p:spPr>
        <p:txBody>
          <a:bodyPr/>
          <a:lstStyle/>
          <a:p>
            <a:r>
              <a:rPr lang="en-US" dirty="0"/>
              <a:t>Progress Monitoring (PM)</a:t>
            </a:r>
          </a:p>
        </p:txBody>
      </p:sp>
      <p:sp>
        <p:nvSpPr>
          <p:cNvPr id="3" name="Content Placeholder 2"/>
          <p:cNvSpPr>
            <a:spLocks noGrp="1"/>
          </p:cNvSpPr>
          <p:nvPr>
            <p:ph idx="1"/>
          </p:nvPr>
        </p:nvSpPr>
        <p:spPr>
          <a:xfrm>
            <a:off x="1304732" y="1600200"/>
            <a:ext cx="7382068" cy="4525963"/>
          </a:xfrm>
        </p:spPr>
        <p:txBody>
          <a:bodyPr vert="horz" lIns="91440" tIns="45720" rIns="91440" bIns="45720" rtlCol="0" anchor="t">
            <a:normAutofit/>
          </a:bodyPr>
          <a:lstStyle/>
          <a:p>
            <a:r>
              <a:rPr lang="en-US" dirty="0"/>
              <a:t>PM data is collected using </a:t>
            </a:r>
            <a:r>
              <a:rPr lang="en-US" i="1" dirty="0" err="1"/>
              <a:t>easyCBM</a:t>
            </a:r>
            <a:r>
              <a:rPr lang="en-US" dirty="0"/>
              <a:t> </a:t>
            </a:r>
            <a:r>
              <a:rPr lang="en-US" u="sng" dirty="0"/>
              <a:t>only</a:t>
            </a:r>
          </a:p>
          <a:p>
            <a:r>
              <a:rPr lang="en-US" dirty="0"/>
              <a:t>PM data is collected at instructional level</a:t>
            </a:r>
          </a:p>
          <a:p>
            <a:r>
              <a:rPr lang="en-US" dirty="0"/>
              <a:t>PM data is collected in targeted skill deficit area </a:t>
            </a:r>
            <a:r>
              <a:rPr lang="en-US" u="sng" dirty="0"/>
              <a:t>only</a:t>
            </a:r>
          </a:p>
          <a:p>
            <a:r>
              <a:rPr lang="en-US" dirty="0"/>
              <a:t>PM data is collected weekly for Tier 3 and students with disabilities</a:t>
            </a:r>
          </a:p>
          <a:p>
            <a:r>
              <a:rPr lang="en-US" dirty="0"/>
              <a:t>PM data </a:t>
            </a:r>
            <a:r>
              <a:rPr lang="en-US"/>
              <a:t>is collected every </a:t>
            </a:r>
            <a:r>
              <a:rPr lang="en-US" dirty="0"/>
              <a:t>other week for Tier 2</a:t>
            </a:r>
          </a:p>
        </p:txBody>
      </p:sp>
      <p:pic>
        <p:nvPicPr>
          <p:cNvPr id="4" name="Picture 2" descr="easyCB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35" y="5923722"/>
            <a:ext cx="3654425" cy="7693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53698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610" y="274638"/>
            <a:ext cx="7398189" cy="1143000"/>
          </a:xfrm>
        </p:spPr>
        <p:txBody>
          <a:bodyPr/>
          <a:lstStyle/>
          <a:p>
            <a:r>
              <a:rPr lang="en-US" dirty="0"/>
              <a:t>RTI</a:t>
            </a:r>
            <a:r>
              <a:rPr lang="en-US" baseline="30000" dirty="0"/>
              <a:t>2</a:t>
            </a:r>
            <a:r>
              <a:rPr lang="en-US" dirty="0"/>
              <a:t> Data Teams	</a:t>
            </a:r>
          </a:p>
        </p:txBody>
      </p:sp>
      <p:sp>
        <p:nvSpPr>
          <p:cNvPr id="3" name="Content Placeholder 2"/>
          <p:cNvSpPr>
            <a:spLocks noGrp="1"/>
          </p:cNvSpPr>
          <p:nvPr>
            <p:ph idx="1"/>
          </p:nvPr>
        </p:nvSpPr>
        <p:spPr>
          <a:xfrm>
            <a:off x="1288610" y="1600200"/>
            <a:ext cx="7398190" cy="4525963"/>
          </a:xfrm>
        </p:spPr>
        <p:txBody>
          <a:bodyPr vert="horz" lIns="91440" tIns="45720" rIns="91440" bIns="45720" rtlCol="0" anchor="t">
            <a:normAutofit fontScale="85000" lnSpcReduction="10000"/>
          </a:bodyPr>
          <a:lstStyle/>
          <a:p>
            <a:r>
              <a:rPr lang="en-US" dirty="0"/>
              <a:t>Coordinated by principal-appointed, school-based RTI</a:t>
            </a:r>
            <a:r>
              <a:rPr lang="en-US" baseline="30000" dirty="0"/>
              <a:t>2 </a:t>
            </a:r>
            <a:r>
              <a:rPr lang="en-US" dirty="0"/>
              <a:t>Chairperson</a:t>
            </a:r>
          </a:p>
          <a:p>
            <a:r>
              <a:rPr lang="en-US" dirty="0"/>
              <a:t>Collective group of professionals in school building</a:t>
            </a:r>
          </a:p>
          <a:p>
            <a:r>
              <a:rPr lang="en-US" dirty="0"/>
              <a:t>Hold meetings every 23 instructional days</a:t>
            </a:r>
          </a:p>
          <a:p>
            <a:r>
              <a:rPr lang="en-US" dirty="0"/>
              <a:t>Review RTI</a:t>
            </a:r>
            <a:r>
              <a:rPr lang="en-US" baseline="30000" dirty="0"/>
              <a:t>2</a:t>
            </a:r>
            <a:r>
              <a:rPr lang="en-US" dirty="0"/>
              <a:t> data for each student to make adjustments to Student Intervention Plans to ensure all students make adequate progress</a:t>
            </a:r>
          </a:p>
          <a:p>
            <a:r>
              <a:rPr lang="en-US" dirty="0"/>
              <a:t>Principals should submit names of core RTI</a:t>
            </a:r>
            <a:r>
              <a:rPr lang="en-US" baseline="30000" dirty="0"/>
              <a:t>2</a:t>
            </a:r>
            <a:r>
              <a:rPr lang="en-US" dirty="0"/>
              <a:t> Data Team by August 5, 2017 to Jasmin Jackson, jacksonj3@scsk12.org</a:t>
            </a:r>
          </a:p>
        </p:txBody>
      </p:sp>
    </p:spTree>
    <p:extLst>
      <p:ext uri="{BB962C8B-B14F-4D97-AF65-F5344CB8AC3E}">
        <p14:creationId xmlns:p14="http://schemas.microsoft.com/office/powerpoint/2010/main" val="2635741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855" y="-125412"/>
            <a:ext cx="7398189" cy="1143000"/>
          </a:xfrm>
        </p:spPr>
        <p:txBody>
          <a:bodyPr/>
          <a:lstStyle/>
          <a:p>
            <a:r>
              <a:rPr lang="en-US" dirty="0"/>
              <a:t>RTI</a:t>
            </a:r>
            <a:r>
              <a:rPr lang="en-US" baseline="30000" dirty="0"/>
              <a:t>2</a:t>
            </a:r>
            <a:r>
              <a:rPr lang="en-US" dirty="0"/>
              <a:t> Data Teams	</a:t>
            </a:r>
          </a:p>
        </p:txBody>
      </p:sp>
      <p:graphicFrame>
        <p:nvGraphicFramePr>
          <p:cNvPr id="5" name="Object 4"/>
          <p:cNvGraphicFramePr>
            <a:graphicFrameLocks noChangeAspect="1"/>
          </p:cNvGraphicFramePr>
          <p:nvPr>
            <p:extLst>
              <p:ext uri="{D42A27DB-BD31-4B8C-83A1-F6EECF244321}">
                <p14:modId xmlns:p14="http://schemas.microsoft.com/office/powerpoint/2010/main" val="1927864074"/>
              </p:ext>
            </p:extLst>
          </p:nvPr>
        </p:nvGraphicFramePr>
        <p:xfrm>
          <a:off x="1752487" y="875260"/>
          <a:ext cx="6275945" cy="5932448"/>
        </p:xfrm>
        <a:graphic>
          <a:graphicData uri="http://schemas.openxmlformats.org/presentationml/2006/ole">
            <mc:AlternateContent xmlns:mc="http://schemas.openxmlformats.org/markup-compatibility/2006">
              <mc:Choice xmlns:v="urn:schemas-microsoft-com:vml" Requires="v">
                <p:oleObj spid="_x0000_s1089" name="Document" r:id="rId5" imgW="6083300" imgH="6705600" progId="Word.Document.12">
                  <p:embed/>
                </p:oleObj>
              </mc:Choice>
              <mc:Fallback>
                <p:oleObj name="Document" r:id="rId5" imgW="6083300" imgH="6705600" progId="Word.Document.12">
                  <p:embed/>
                  <p:pic>
                    <p:nvPicPr>
                      <p:cNvPr id="0" name=""/>
                      <p:cNvPicPr/>
                      <p:nvPr/>
                    </p:nvPicPr>
                    <p:blipFill>
                      <a:blip r:embed="rId6"/>
                      <a:stretch>
                        <a:fillRect/>
                      </a:stretch>
                    </p:blipFill>
                    <p:spPr>
                      <a:xfrm>
                        <a:off x="1752487" y="875260"/>
                        <a:ext cx="6275945" cy="5932448"/>
                      </a:xfrm>
                      <a:prstGeom prst="rect">
                        <a:avLst/>
                      </a:prstGeom>
                    </p:spPr>
                  </p:pic>
                </p:oleObj>
              </mc:Fallback>
            </mc:AlternateContent>
          </a:graphicData>
        </a:graphic>
      </p:graphicFrame>
    </p:spTree>
    <p:extLst>
      <p:ext uri="{BB962C8B-B14F-4D97-AF65-F5344CB8AC3E}">
        <p14:creationId xmlns:p14="http://schemas.microsoft.com/office/powerpoint/2010/main" val="108735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a:t>Fidelity Checks</a:t>
            </a:r>
          </a:p>
        </p:txBody>
      </p:sp>
      <p:sp>
        <p:nvSpPr>
          <p:cNvPr id="3" name="Content Placeholder 2"/>
          <p:cNvSpPr>
            <a:spLocks noGrp="1"/>
          </p:cNvSpPr>
          <p:nvPr>
            <p:ph idx="1"/>
          </p:nvPr>
        </p:nvSpPr>
        <p:spPr>
          <a:xfrm>
            <a:off x="1269935" y="1166018"/>
            <a:ext cx="7416865" cy="4525963"/>
          </a:xfrm>
        </p:spPr>
        <p:txBody>
          <a:bodyPr vert="horz" lIns="91440" tIns="45720" rIns="91440" bIns="45720" rtlCol="0" anchor="t">
            <a:normAutofit fontScale="85000" lnSpcReduction="10000"/>
          </a:bodyPr>
          <a:lstStyle/>
          <a:p>
            <a:pPr marL="0" indent="0">
              <a:buNone/>
            </a:pPr>
            <a:endParaRPr lang="en-US" dirty="0"/>
          </a:p>
          <a:p>
            <a:r>
              <a:rPr lang="en-US" dirty="0"/>
              <a:t>Occur during tiered </a:t>
            </a:r>
            <a:r>
              <a:rPr lang="en-US" b="1" u="sng" dirty="0"/>
              <a:t>interventions</a:t>
            </a:r>
            <a:endParaRPr lang="en-US" dirty="0"/>
          </a:p>
          <a:p>
            <a:r>
              <a:rPr lang="en-US" dirty="0"/>
              <a:t>Completed for each student in Tier 2 or Tier 3</a:t>
            </a:r>
          </a:p>
          <a:p>
            <a:pPr lvl="1"/>
            <a:r>
              <a:rPr lang="en-US" dirty="0"/>
              <a:t>Tier 2: fidelity should be checked at least 3 times for every 8-10 progress monitoring data points</a:t>
            </a:r>
          </a:p>
          <a:p>
            <a:pPr lvl="1"/>
            <a:r>
              <a:rPr lang="en-US" dirty="0"/>
              <a:t>Tier 3: fidelity should be checked at least 5 times for every 8-10 progress monitoring data points</a:t>
            </a:r>
          </a:p>
          <a:p>
            <a:r>
              <a:rPr lang="en-US" dirty="0"/>
              <a:t>Completed by trained team of school- based staff</a:t>
            </a:r>
          </a:p>
          <a:p>
            <a:r>
              <a:rPr lang="en-US" dirty="0"/>
              <a:t>All Fidelity Checks must be completed on SCS required forms, and copies are to be placed in each student’s RTI</a:t>
            </a:r>
            <a:r>
              <a:rPr lang="en-US" sz="3300" baseline="30000" dirty="0"/>
              <a:t>2 </a:t>
            </a:r>
            <a:r>
              <a:rPr lang="en-US" sz="3300" dirty="0"/>
              <a:t> file</a:t>
            </a:r>
            <a:endParaRPr lang="en-US" baseline="30000" dirty="0"/>
          </a:p>
        </p:txBody>
      </p:sp>
    </p:spTree>
    <p:extLst>
      <p:ext uri="{BB962C8B-B14F-4D97-AF65-F5344CB8AC3E}">
        <p14:creationId xmlns:p14="http://schemas.microsoft.com/office/powerpoint/2010/main" val="2727430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5314" y="68580"/>
            <a:ext cx="5434843" cy="6766560"/>
          </a:xfrm>
          <a:prstGeom prst="rect">
            <a:avLst/>
          </a:prstGeom>
        </p:spPr>
      </p:pic>
    </p:spTree>
    <p:extLst>
      <p:ext uri="{BB962C8B-B14F-4D97-AF65-F5344CB8AC3E}">
        <p14:creationId xmlns:p14="http://schemas.microsoft.com/office/powerpoint/2010/main" val="139757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286" y="274638"/>
            <a:ext cx="7379514" cy="1143000"/>
          </a:xfrm>
        </p:spPr>
        <p:txBody>
          <a:bodyPr/>
          <a:lstStyle/>
          <a:p>
            <a:r>
              <a:rPr lang="en-US" dirty="0"/>
              <a:t>Parent Notifications</a:t>
            </a:r>
          </a:p>
        </p:txBody>
      </p:sp>
      <p:sp>
        <p:nvSpPr>
          <p:cNvPr id="3" name="Content Placeholder 2"/>
          <p:cNvSpPr>
            <a:spLocks noGrp="1"/>
          </p:cNvSpPr>
          <p:nvPr>
            <p:ph idx="1"/>
          </p:nvPr>
        </p:nvSpPr>
        <p:spPr>
          <a:xfrm>
            <a:off x="1307286" y="1417638"/>
            <a:ext cx="7379514" cy="4525963"/>
          </a:xfrm>
        </p:spPr>
        <p:txBody>
          <a:bodyPr vert="horz" lIns="91440" tIns="45720" rIns="91440" bIns="45720" rtlCol="0" anchor="t">
            <a:normAutofit fontScale="92500"/>
          </a:bodyPr>
          <a:lstStyle/>
          <a:p>
            <a:r>
              <a:rPr lang="en-US" dirty="0"/>
              <a:t>It is required that parents be informed using the appropriate SCS letter </a:t>
            </a:r>
          </a:p>
          <a:p>
            <a:pPr lvl="2"/>
            <a:r>
              <a:rPr lang="en-US" dirty="0"/>
              <a:t>When their child is identified for tiered interventions</a:t>
            </a:r>
          </a:p>
          <a:p>
            <a:pPr lvl="2"/>
            <a:r>
              <a:rPr lang="en-US" dirty="0"/>
              <a:t>When there is a change in intervention</a:t>
            </a:r>
          </a:p>
          <a:p>
            <a:pPr lvl="2"/>
            <a:r>
              <a:rPr lang="en-US" dirty="0"/>
              <a:t>After every RTI</a:t>
            </a:r>
            <a:r>
              <a:rPr lang="en-US" baseline="30000" dirty="0"/>
              <a:t>2</a:t>
            </a:r>
            <a:r>
              <a:rPr lang="en-US" dirty="0"/>
              <a:t> Data Team Meeting to describe their child’s progress in the RTI</a:t>
            </a:r>
            <a:r>
              <a:rPr lang="en-US" baseline="30000" dirty="0"/>
              <a:t>2 </a:t>
            </a:r>
            <a:r>
              <a:rPr lang="en-US" dirty="0"/>
              <a:t> framework </a:t>
            </a:r>
          </a:p>
          <a:p>
            <a:r>
              <a:rPr lang="en-US" dirty="0"/>
              <a:t>All parent letters must be documented in student’s file either by placing a copy of the letter in the file or by making a notation in the Parent Contact Log</a:t>
            </a:r>
          </a:p>
        </p:txBody>
      </p:sp>
    </p:spTree>
    <p:extLst>
      <p:ext uri="{BB962C8B-B14F-4D97-AF65-F5344CB8AC3E}">
        <p14:creationId xmlns:p14="http://schemas.microsoft.com/office/powerpoint/2010/main" val="88699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469185"/>
            <a:ext cx="7293474" cy="1470025"/>
          </a:xfrm>
        </p:spPr>
        <p:txBody>
          <a:bodyPr>
            <a:normAutofit fontScale="90000"/>
          </a:bodyPr>
          <a:lstStyle/>
          <a:p>
            <a:r>
              <a:rPr lang="en-US" dirty="0"/>
              <a:t>Response to Instruction and Intervention (</a:t>
            </a:r>
            <a:r>
              <a:rPr lang="en-US" dirty="0">
                <a:latin typeface="Calibri" charset="0"/>
              </a:rPr>
              <a:t>RTI</a:t>
            </a:r>
            <a:r>
              <a:rPr lang="en-US" baseline="30000" dirty="0">
                <a:latin typeface="Calibri" charset="0"/>
              </a:rPr>
              <a:t>2</a:t>
            </a:r>
            <a:r>
              <a:rPr lang="en-US" dirty="0" smtClean="0"/>
              <a:t>)</a:t>
            </a:r>
            <a:br>
              <a:rPr lang="en-US" dirty="0" smtClean="0"/>
            </a:br>
            <a:r>
              <a:rPr lang="en-US" dirty="0" smtClean="0">
                <a:solidFill>
                  <a:srgbClr val="FF0000"/>
                </a:solidFill>
              </a:rPr>
              <a:t>It is the LAW</a:t>
            </a:r>
            <a:endParaRPr lang="en-US" dirty="0">
              <a:solidFill>
                <a:srgbClr val="FF0000"/>
              </a:solidFill>
            </a:endParaRPr>
          </a:p>
        </p:txBody>
      </p:sp>
      <p:sp>
        <p:nvSpPr>
          <p:cNvPr id="3" name="Subtitle 2"/>
          <p:cNvSpPr>
            <a:spLocks noGrp="1"/>
          </p:cNvSpPr>
          <p:nvPr>
            <p:ph type="subTitle" idx="1"/>
          </p:nvPr>
        </p:nvSpPr>
        <p:spPr>
          <a:xfrm>
            <a:off x="1932237" y="3678382"/>
            <a:ext cx="6400800" cy="1752600"/>
          </a:xfrm>
        </p:spPr>
        <p:txBody>
          <a:bodyPr vert="horz" lIns="91440" tIns="45720" rIns="91440" bIns="45720" rtlCol="0" anchor="t">
            <a:normAutofit/>
          </a:bodyPr>
          <a:lstStyle/>
          <a:p>
            <a:r>
              <a:rPr lang="en-US" dirty="0">
                <a:solidFill>
                  <a:srgbClr val="000000"/>
                </a:solidFill>
              </a:rPr>
              <a:t>Reviewing the Process and Increasing Fidelity of Implementation</a:t>
            </a:r>
          </a:p>
        </p:txBody>
      </p:sp>
    </p:spTree>
    <p:extLst>
      <p:ext uri="{BB962C8B-B14F-4D97-AF65-F5344CB8AC3E}">
        <p14:creationId xmlns:p14="http://schemas.microsoft.com/office/powerpoint/2010/main" val="1226298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328" y="286068"/>
            <a:ext cx="8046720" cy="1143000"/>
          </a:xfrm>
        </p:spPr>
        <p:txBody>
          <a:bodyPr>
            <a:normAutofit/>
          </a:bodyPr>
          <a:lstStyle/>
          <a:p>
            <a:r>
              <a:rPr lang="en-US" dirty="0"/>
              <a:t>    Scheduling for English Learners</a:t>
            </a:r>
          </a:p>
        </p:txBody>
      </p:sp>
      <p:sp>
        <p:nvSpPr>
          <p:cNvPr id="3" name="Content Placeholder 2"/>
          <p:cNvSpPr>
            <a:spLocks noGrp="1"/>
          </p:cNvSpPr>
          <p:nvPr>
            <p:ph idx="1"/>
          </p:nvPr>
        </p:nvSpPr>
        <p:spPr>
          <a:xfrm>
            <a:off x="1250576" y="1600200"/>
            <a:ext cx="7436224" cy="4525963"/>
          </a:xfrm>
        </p:spPr>
        <p:txBody>
          <a:bodyPr>
            <a:normAutofit fontScale="62500" lnSpcReduction="20000"/>
          </a:bodyPr>
          <a:lstStyle/>
          <a:p>
            <a:pPr fontAlgn="base"/>
            <a:r>
              <a:rPr lang="en-US" dirty="0"/>
              <a:t>ESL certificated or an ESL endorsed teacher must provide direct services one (1) to two (2) hours per day for </a:t>
            </a:r>
            <a:r>
              <a:rPr lang="en-US" i="1" dirty="0"/>
              <a:t>pre-functional, beginning, and intermediate </a:t>
            </a:r>
            <a:r>
              <a:rPr lang="en-US" dirty="0"/>
              <a:t>EL​</a:t>
            </a:r>
          </a:p>
          <a:p>
            <a:pPr fontAlgn="base"/>
            <a:r>
              <a:rPr lang="en-US" b="1" dirty="0"/>
              <a:t>WIDA level 1.0 to 3.5 on composite AND literacy. </a:t>
            </a:r>
            <a:r>
              <a:rPr lang="en-US" dirty="0"/>
              <a:t>​</a:t>
            </a:r>
          </a:p>
          <a:p>
            <a:pPr fontAlgn="base"/>
            <a:r>
              <a:rPr lang="en-US" dirty="0"/>
              <a:t>Students at the more </a:t>
            </a:r>
            <a:r>
              <a:rPr lang="en-US" i="1" dirty="0"/>
              <a:t>advanced levels </a:t>
            </a:r>
            <a:r>
              <a:rPr lang="en-US" dirty="0"/>
              <a:t>(WIDA level 3.6 to 5.0 on composite and literacy) may have programs more </a:t>
            </a:r>
            <a:r>
              <a:rPr lang="en-US" b="1" dirty="0"/>
              <a:t>tailored to their needs</a:t>
            </a:r>
            <a:r>
              <a:rPr lang="en-US" dirty="0"/>
              <a:t> including, but not limited to: ​</a:t>
            </a:r>
          </a:p>
          <a:p>
            <a:pPr fontAlgn="base"/>
            <a:r>
              <a:rPr lang="en-US" dirty="0"/>
              <a:t>fewer hours of ESL direct instruction, ​</a:t>
            </a:r>
          </a:p>
          <a:p>
            <a:pPr fontAlgn="base"/>
            <a:r>
              <a:rPr lang="en-US" dirty="0"/>
              <a:t>push-in service in which the ESL teacher works inside the regular classroom with ELs for subjects for which they are most proficient. ​</a:t>
            </a:r>
          </a:p>
          <a:p>
            <a:pPr fontAlgn="base"/>
            <a:r>
              <a:rPr lang="en-US" dirty="0"/>
              <a:t>skills based interventions​</a:t>
            </a:r>
          </a:p>
          <a:p>
            <a:pPr fontAlgn="base"/>
            <a:r>
              <a:rPr lang="en-US" i="1" u="sng" dirty="0"/>
              <a:t>ELs should continue to receive up to one (1) hour of direct service each day until they achieve English proficiency that allows transition to regular academic programs to take place for content areas of instruction</a:t>
            </a:r>
            <a:r>
              <a:rPr lang="en-US" i="1" dirty="0"/>
              <a:t>.</a:t>
            </a:r>
            <a:endParaRPr lang="en-US" dirty="0"/>
          </a:p>
          <a:p>
            <a:endParaRPr lang="en-US" dirty="0"/>
          </a:p>
        </p:txBody>
      </p:sp>
    </p:spTree>
    <p:extLst>
      <p:ext uri="{BB962C8B-B14F-4D97-AF65-F5344CB8AC3E}">
        <p14:creationId xmlns:p14="http://schemas.microsoft.com/office/powerpoint/2010/main" val="2316062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590" y="158670"/>
            <a:ext cx="6727190" cy="6619320"/>
          </a:xfrm>
          <a:prstGeom prst="rect">
            <a:avLst/>
          </a:prstGeom>
        </p:spPr>
      </p:pic>
    </p:spTree>
    <p:extLst>
      <p:ext uri="{BB962C8B-B14F-4D97-AF65-F5344CB8AC3E}">
        <p14:creationId xmlns:p14="http://schemas.microsoft.com/office/powerpoint/2010/main" val="140600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1580" y="284051"/>
            <a:ext cx="7932420" cy="1143000"/>
          </a:xfrm>
        </p:spPr>
        <p:txBody>
          <a:bodyPr/>
          <a:lstStyle/>
          <a:p>
            <a:r>
              <a:rPr lang="en-US" dirty="0"/>
              <a:t>Transitional Students (T1-T4) </a:t>
            </a:r>
          </a:p>
        </p:txBody>
      </p:sp>
      <p:sp>
        <p:nvSpPr>
          <p:cNvPr id="5" name="Content Placeholder 4"/>
          <p:cNvSpPr>
            <a:spLocks noGrp="1"/>
          </p:cNvSpPr>
          <p:nvPr>
            <p:ph idx="1"/>
          </p:nvPr>
        </p:nvSpPr>
        <p:spPr>
          <a:xfrm>
            <a:off x="1500019" y="1679538"/>
            <a:ext cx="7355541" cy="4867835"/>
          </a:xfrm>
        </p:spPr>
        <p:txBody>
          <a:bodyPr>
            <a:normAutofit fontScale="92500"/>
          </a:bodyPr>
          <a:lstStyle/>
          <a:p>
            <a:pPr fontAlgn="base"/>
            <a:r>
              <a:rPr lang="en-US" dirty="0"/>
              <a:t>Transitional EL students are considered proficient and may be mainstreamed in the regular classroom with careful monitoring for two (2) years. Should a transitional student begin to have difficulty in classes, he or she should receive meaningful ESL support immediately.​</a:t>
            </a:r>
          </a:p>
          <a:p>
            <a:pPr fontAlgn="base"/>
            <a:r>
              <a:rPr lang="en-US" dirty="0" smtClean="0"/>
              <a:t>If </a:t>
            </a:r>
            <a:r>
              <a:rPr lang="en-US" dirty="0"/>
              <a:t>this support is not successful, the district must have a procedure in place to reclassify the student as an EL.</a:t>
            </a:r>
          </a:p>
          <a:p>
            <a:endParaRPr lang="en-US" dirty="0"/>
          </a:p>
        </p:txBody>
      </p:sp>
    </p:spTree>
    <p:extLst>
      <p:ext uri="{BB962C8B-B14F-4D97-AF65-F5344CB8AC3E}">
        <p14:creationId xmlns:p14="http://schemas.microsoft.com/office/powerpoint/2010/main" val="228142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722" y="491490"/>
            <a:ext cx="7701132" cy="1143000"/>
          </a:xfrm>
        </p:spPr>
        <p:txBody>
          <a:bodyPr>
            <a:normAutofit fontScale="90000"/>
          </a:bodyPr>
          <a:lstStyle/>
          <a:p>
            <a:r>
              <a:rPr lang="en-US" sz="4900" u="sng" dirty="0">
                <a:effectLst>
                  <a:outerShdw blurRad="50800" dist="38100" dir="2700000" algn="tl">
                    <a:schemeClr val="bg2">
                      <a:lumMod val="50000"/>
                      <a:alpha val="43000"/>
                    </a:schemeClr>
                  </a:outerShdw>
                </a:effectLst>
              </a:rPr>
              <a:t>RTI2 Process and Special Education</a:t>
            </a:r>
            <a:r>
              <a:rPr lang="en-US" dirty="0">
                <a:effectLst>
                  <a:outerShdw blurRad="50800" dist="38100" dir="2700000" algn="tl">
                    <a:schemeClr val="bg2">
                      <a:lumMod val="50000"/>
                      <a:alpha val="43000"/>
                    </a:schemeClr>
                  </a:outerShdw>
                </a:effectLst>
              </a:rPr>
              <a:t/>
            </a:r>
            <a:br>
              <a:rPr lang="en-US" dirty="0">
                <a:effectLst>
                  <a:outerShdw blurRad="50800" dist="38100" dir="2700000" algn="tl">
                    <a:schemeClr val="bg2">
                      <a:lumMod val="50000"/>
                      <a:alpha val="43000"/>
                    </a:schemeClr>
                  </a:outerShdw>
                </a:effectLst>
              </a:rPr>
            </a:br>
            <a:endParaRPr lang="en-US" dirty="0"/>
          </a:p>
        </p:txBody>
      </p:sp>
      <p:sp>
        <p:nvSpPr>
          <p:cNvPr id="3" name="Content Placeholder 2"/>
          <p:cNvSpPr>
            <a:spLocks noGrp="1"/>
          </p:cNvSpPr>
          <p:nvPr>
            <p:ph idx="1"/>
          </p:nvPr>
        </p:nvSpPr>
        <p:spPr>
          <a:xfrm>
            <a:off x="1127536" y="1634490"/>
            <a:ext cx="7920318" cy="4525963"/>
          </a:xfrm>
        </p:spPr>
        <p:txBody>
          <a:bodyPr>
            <a:normAutofit lnSpcReduction="10000"/>
          </a:bodyPr>
          <a:lstStyle/>
          <a:p>
            <a:pPr>
              <a:lnSpc>
                <a:spcPct val="90000"/>
              </a:lnSpc>
            </a:pPr>
            <a:r>
              <a:rPr lang="en-US" sz="2700" dirty="0">
                <a:latin typeface="+mj-lt"/>
              </a:rPr>
              <a:t>The principal and/or designee monitors the 	    implementation of RTI2. This should not be </a:t>
            </a:r>
            <a:r>
              <a:rPr lang="en-US" sz="2700" dirty="0" smtClean="0">
                <a:latin typeface="+mj-lt"/>
              </a:rPr>
              <a:t>a SPED    </a:t>
            </a:r>
            <a:r>
              <a:rPr lang="en-US" sz="2700" dirty="0">
                <a:latin typeface="+mj-lt"/>
              </a:rPr>
              <a:t>teacher or school counselor.</a:t>
            </a:r>
          </a:p>
          <a:p>
            <a:pPr>
              <a:lnSpc>
                <a:spcPct val="90000"/>
              </a:lnSpc>
            </a:pPr>
            <a:r>
              <a:rPr lang="en-US" sz="2700" dirty="0">
                <a:latin typeface="+mj-lt"/>
              </a:rPr>
              <a:t>School psychologists review data collected in    compliance with the RTI2 process to ensure that state criteria are met for consideration of referral for identification of students with Specific Learning Disabilities. School Psychologists are members of the data team and consult with schools regarding compliance in implementation of the RTI2 process.</a:t>
            </a:r>
          </a:p>
          <a:p>
            <a:pPr>
              <a:lnSpc>
                <a:spcPct val="110000"/>
              </a:lnSpc>
              <a:spcBef>
                <a:spcPts val="0"/>
              </a:spcBef>
            </a:pPr>
            <a:r>
              <a:rPr lang="en-US" sz="2700" dirty="0">
                <a:latin typeface="+mj-lt"/>
              </a:rPr>
              <a:t>Failure to identify students with special needs is violation of IDEA and federal protections.</a:t>
            </a:r>
          </a:p>
        </p:txBody>
      </p:sp>
    </p:spTree>
    <p:extLst>
      <p:ext uri="{BB962C8B-B14F-4D97-AF65-F5344CB8AC3E}">
        <p14:creationId xmlns:p14="http://schemas.microsoft.com/office/powerpoint/2010/main" val="791960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58" y="491808"/>
            <a:ext cx="8041342" cy="1143000"/>
          </a:xfrm>
        </p:spPr>
        <p:txBody>
          <a:bodyPr>
            <a:normAutofit fontScale="90000"/>
          </a:bodyPr>
          <a:lstStyle/>
          <a:p>
            <a:r>
              <a:rPr lang="en-US" sz="4900" b="1" u="sng" dirty="0">
                <a:effectLst>
                  <a:outerShdw blurRad="50800" dist="38100" dir="2700000" algn="tl">
                    <a:schemeClr val="bg2">
                      <a:lumMod val="50000"/>
                      <a:alpha val="43000"/>
                    </a:schemeClr>
                  </a:outerShdw>
                </a:effectLst>
              </a:rPr>
              <a:t>Current SPED Students and Recertification</a:t>
            </a:r>
            <a:r>
              <a:rPr lang="en-US" b="1" dirty="0">
                <a:effectLst>
                  <a:outerShdw blurRad="50800" dist="38100" dir="2700000" algn="tl">
                    <a:schemeClr val="bg2">
                      <a:lumMod val="50000"/>
                      <a:alpha val="43000"/>
                    </a:schemeClr>
                  </a:outerShdw>
                </a:effectLst>
              </a:rPr>
              <a:t> </a:t>
            </a:r>
            <a:br>
              <a:rPr lang="en-US" b="1" dirty="0">
                <a:effectLst>
                  <a:outerShdw blurRad="50800" dist="38100" dir="2700000" algn="tl">
                    <a:schemeClr val="bg2">
                      <a:lumMod val="50000"/>
                      <a:alpha val="43000"/>
                    </a:schemeClr>
                  </a:outerShdw>
                </a:effectLst>
              </a:rPr>
            </a:br>
            <a:endParaRPr lang="en-US" dirty="0"/>
          </a:p>
        </p:txBody>
      </p:sp>
      <p:sp>
        <p:nvSpPr>
          <p:cNvPr id="3" name="Content Placeholder 2"/>
          <p:cNvSpPr>
            <a:spLocks noGrp="1"/>
          </p:cNvSpPr>
          <p:nvPr>
            <p:ph idx="1"/>
          </p:nvPr>
        </p:nvSpPr>
        <p:spPr>
          <a:xfrm>
            <a:off x="1331258" y="1668780"/>
            <a:ext cx="7584141" cy="4935071"/>
          </a:xfrm>
        </p:spPr>
        <p:txBody>
          <a:bodyPr>
            <a:normAutofit/>
          </a:bodyPr>
          <a:lstStyle/>
          <a:p>
            <a:pPr marL="0" indent="0">
              <a:lnSpc>
                <a:spcPct val="90000"/>
              </a:lnSpc>
              <a:buNone/>
            </a:pPr>
            <a:r>
              <a:rPr lang="en-US" b="1" dirty="0">
                <a:effectLst>
                  <a:outerShdw blurRad="50800" dist="38100" dir="2700000" algn="tl">
                    <a:schemeClr val="bg2">
                      <a:lumMod val="50000"/>
                      <a:alpha val="43000"/>
                    </a:schemeClr>
                  </a:outerShdw>
                </a:effectLst>
              </a:rPr>
              <a:t>Re-evaluations and Data Points</a:t>
            </a:r>
          </a:p>
          <a:p>
            <a:pPr>
              <a:lnSpc>
                <a:spcPct val="90000"/>
              </a:lnSpc>
            </a:pPr>
            <a:r>
              <a:rPr lang="en-US" dirty="0">
                <a:effectLst>
                  <a:outerShdw blurRad="50800" dist="38100" dir="2700000" algn="tl">
                    <a:schemeClr val="bg2">
                      <a:lumMod val="50000"/>
                      <a:alpha val="43000"/>
                    </a:schemeClr>
                  </a:outerShdw>
                </a:effectLst>
              </a:rPr>
              <a:t>Ensure current SPED students with a Specific Learning Disability who need to be re-evaluated for the 2017-18 school year have data points and IEP team meetings.</a:t>
            </a:r>
          </a:p>
          <a:p>
            <a:pPr>
              <a:lnSpc>
                <a:spcPct val="90000"/>
              </a:lnSpc>
            </a:pPr>
            <a:r>
              <a:rPr lang="en-US" dirty="0">
                <a:effectLst>
                  <a:outerShdw blurRad="50800" dist="38100" dir="2700000" algn="tl">
                    <a:schemeClr val="bg2">
                      <a:lumMod val="50000"/>
                      <a:alpha val="43000"/>
                    </a:schemeClr>
                  </a:outerShdw>
                </a:effectLst>
              </a:rPr>
              <a:t>If re-evaluations are not completed, we are still required to serve these students, but the District does not receive funding for them.</a:t>
            </a:r>
          </a:p>
          <a:p>
            <a:endParaRPr lang="en-US" dirty="0"/>
          </a:p>
        </p:txBody>
      </p:sp>
    </p:spTree>
    <p:extLst>
      <p:ext uri="{BB962C8B-B14F-4D97-AF65-F5344CB8AC3E}">
        <p14:creationId xmlns:p14="http://schemas.microsoft.com/office/powerpoint/2010/main" val="501075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59" y="238065"/>
            <a:ext cx="7921241" cy="808893"/>
          </a:xfrm>
        </p:spPr>
        <p:txBody>
          <a:bodyPr>
            <a:normAutofit/>
          </a:bodyPr>
          <a:lstStyle/>
          <a:p>
            <a:r>
              <a:rPr lang="en-US" sz="3200" b="1" dirty="0"/>
              <a:t>Resources</a:t>
            </a:r>
          </a:p>
        </p:txBody>
      </p:sp>
      <p:sp>
        <p:nvSpPr>
          <p:cNvPr id="3" name="Content Placeholder 2"/>
          <p:cNvSpPr>
            <a:spLocks noGrp="1"/>
          </p:cNvSpPr>
          <p:nvPr>
            <p:ph idx="1"/>
          </p:nvPr>
        </p:nvSpPr>
        <p:spPr>
          <a:xfrm>
            <a:off x="1222759" y="734964"/>
            <a:ext cx="8075296" cy="5085145"/>
          </a:xfrm>
        </p:spPr>
        <p:txBody>
          <a:bodyPr vert="horz" lIns="91440" tIns="45720" rIns="91440" bIns="45720" rtlCol="0" anchor="t">
            <a:noAutofit/>
          </a:bodyPr>
          <a:lstStyle/>
          <a:p>
            <a:endParaRPr lang="en-US" sz="2800" dirty="0">
              <a:hlinkClick r:id="rId3"/>
            </a:endParaRPr>
          </a:p>
          <a:p>
            <a:pPr marL="457200" lvl="1" indent="0">
              <a:buNone/>
            </a:pPr>
            <a:r>
              <a:rPr lang="en-US" sz="3200" dirty="0"/>
              <a:t>2017-2018 </a:t>
            </a:r>
          </a:p>
          <a:p>
            <a:pPr marL="457200" lvl="1" indent="0">
              <a:buNone/>
            </a:pPr>
            <a:r>
              <a:rPr lang="en-US" sz="3200" dirty="0"/>
              <a:t>Updated RTI</a:t>
            </a:r>
            <a:r>
              <a:rPr lang="en-US" sz="3200" baseline="30000" dirty="0"/>
              <a:t>2 </a:t>
            </a:r>
            <a:r>
              <a:rPr lang="en-US" sz="3200" dirty="0"/>
              <a:t>District Implementation Guide and Principal One Pager Coming Soon!</a:t>
            </a:r>
            <a:endParaRPr lang="en-US" sz="3200" baseline="30000" dirty="0"/>
          </a:p>
          <a:p>
            <a:endParaRPr lang="en-US" dirty="0">
              <a:hlinkClick r:id="rId4"/>
            </a:endParaRPr>
          </a:p>
          <a:p>
            <a:r>
              <a:rPr lang="en-US" dirty="0"/>
              <a:t>District One Pager</a:t>
            </a:r>
          </a:p>
          <a:p>
            <a:endParaRPr lang="en-US" dirty="0"/>
          </a:p>
          <a:p>
            <a:r>
              <a:rPr lang="en-US" dirty="0">
                <a:hlinkClick r:id="rId5" invalidUrl="http://tn.gov/assets/entities/education/rti2/attachments/RTI2_Manual_revision_1_15 final.pdf"/>
              </a:rPr>
              <a:t>TDOE RTI</a:t>
            </a:r>
            <a:r>
              <a:rPr lang="en-US" baseline="30000" dirty="0">
                <a:hlinkClick r:id="rId6" invalidUrl="http://tn.gov/assets/entities/education/rti2/attachments/RTI2_Manual_revision_1_15 final.pdf"/>
              </a:rPr>
              <a:t>2</a:t>
            </a:r>
            <a:r>
              <a:rPr lang="en-US" dirty="0">
                <a:hlinkClick r:id="rId7" invalidUrl="http://tn.gov/assets/entities/education/rti2/attachments/RTI2_Manual_revision_1_15 final.pdf"/>
              </a:rPr>
              <a:t> Manual</a:t>
            </a:r>
            <a:endParaRPr lang="en-US" dirty="0"/>
          </a:p>
          <a:p>
            <a:endParaRPr lang="en-US" dirty="0"/>
          </a:p>
          <a:p>
            <a:pPr marL="0" indent="0">
              <a:buNone/>
            </a:pPr>
            <a:endParaRPr lang="en-US" dirty="0"/>
          </a:p>
          <a:p>
            <a:pPr marL="0" indent="0">
              <a:buNone/>
            </a:pPr>
            <a:endParaRPr lang="en-US" dirty="0"/>
          </a:p>
          <a:p>
            <a:pPr marL="0" indent="0">
              <a:buNone/>
            </a:pPr>
            <a:endParaRPr lang="en-US" sz="2800" dirty="0"/>
          </a:p>
        </p:txBody>
      </p:sp>
    </p:spTree>
    <p:extLst>
      <p:ext uri="{BB962C8B-B14F-4D97-AF65-F5344CB8AC3E}">
        <p14:creationId xmlns:p14="http://schemas.microsoft.com/office/powerpoint/2010/main" val="3568088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570" y="274638"/>
            <a:ext cx="8366760" cy="1143000"/>
          </a:xfrm>
        </p:spPr>
        <p:txBody>
          <a:bodyPr/>
          <a:lstStyle/>
          <a:p>
            <a:r>
              <a:rPr lang="x-none" dirty="0">
                <a:latin typeface="Constantia"/>
              </a:rPr>
              <a:t>RTI2 SNAPSHOT</a:t>
            </a:r>
            <a:endParaRPr lang="en-US" dirty="0"/>
          </a:p>
        </p:txBody>
      </p:sp>
      <p:sp>
        <p:nvSpPr>
          <p:cNvPr id="3" name="Content Placeholder 2"/>
          <p:cNvSpPr>
            <a:spLocks noGrp="1"/>
          </p:cNvSpPr>
          <p:nvPr>
            <p:ph idx="1"/>
          </p:nvPr>
        </p:nvSpPr>
        <p:spPr>
          <a:xfrm>
            <a:off x="1405890" y="1645920"/>
            <a:ext cx="7738110" cy="4525963"/>
          </a:xfrm>
        </p:spPr>
        <p:txBody>
          <a:bodyPr>
            <a:normAutofit fontScale="85000" lnSpcReduction="20000"/>
          </a:bodyPr>
          <a:lstStyle/>
          <a:p>
            <a:r>
              <a:rPr lang="x-none" dirty="0"/>
              <a:t>     Fall benchmark</a:t>
            </a:r>
            <a:endParaRPr lang="en-US" dirty="0"/>
          </a:p>
          <a:p>
            <a:r>
              <a:rPr lang="x-none" dirty="0"/>
              <a:t>     Instructional levels</a:t>
            </a:r>
          </a:p>
          <a:p>
            <a:r>
              <a:rPr lang="x-none" dirty="0"/>
              <a:t>     Data team meetings</a:t>
            </a:r>
          </a:p>
          <a:p>
            <a:r>
              <a:rPr lang="x-none" dirty="0"/>
              <a:t>     Student intervention plans</a:t>
            </a:r>
          </a:p>
          <a:p>
            <a:r>
              <a:rPr lang="x-none" dirty="0"/>
              <a:t>     Intervention logs</a:t>
            </a:r>
          </a:p>
          <a:p>
            <a:r>
              <a:rPr lang="x-none" dirty="0"/>
              <a:t>     Records of students needing tier 2 and tier 3</a:t>
            </a:r>
          </a:p>
          <a:p>
            <a:r>
              <a:rPr lang="x-none" dirty="0"/>
              <a:t>     Fidelity checks</a:t>
            </a:r>
          </a:p>
          <a:p>
            <a:r>
              <a:rPr lang="x-none" dirty="0"/>
              <a:t>     Progress monitoring</a:t>
            </a:r>
          </a:p>
          <a:p>
            <a:r>
              <a:rPr lang="x-none" dirty="0"/>
              <a:t>     Parent communication</a:t>
            </a:r>
          </a:p>
          <a:p>
            <a:r>
              <a:rPr lang="en-US" dirty="0"/>
              <a:t>     School level training for the PCG Dashboard</a:t>
            </a:r>
            <a:endParaRPr lang="x-none" dirty="0"/>
          </a:p>
          <a:p>
            <a:endParaRPr lang="en-US" dirty="0"/>
          </a:p>
        </p:txBody>
      </p:sp>
    </p:spTree>
    <p:extLst>
      <p:ext uri="{BB962C8B-B14F-4D97-AF65-F5344CB8AC3E}">
        <p14:creationId xmlns:p14="http://schemas.microsoft.com/office/powerpoint/2010/main" val="3393950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310" y="0"/>
            <a:ext cx="6215974" cy="6858000"/>
          </a:xfrm>
          <a:prstGeom prst="rect">
            <a:avLst/>
          </a:prstGeom>
        </p:spPr>
      </p:pic>
    </p:spTree>
    <p:extLst>
      <p:ext uri="{BB962C8B-B14F-4D97-AF65-F5344CB8AC3E}">
        <p14:creationId xmlns:p14="http://schemas.microsoft.com/office/powerpoint/2010/main" val="80203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8745" y="4243438"/>
            <a:ext cx="7874000" cy="23242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48740" y="0"/>
            <a:ext cx="7458232" cy="1143000"/>
          </a:xfrm>
        </p:spPr>
        <p:txBody>
          <a:bodyPr/>
          <a:lstStyle/>
          <a:p>
            <a:r>
              <a:rPr lang="en-US" dirty="0"/>
              <a:t>RTI</a:t>
            </a:r>
            <a:r>
              <a:rPr lang="en-US" baseline="30000" dirty="0"/>
              <a:t>2</a:t>
            </a:r>
          </a:p>
        </p:txBody>
      </p:sp>
      <p:sp>
        <p:nvSpPr>
          <p:cNvPr id="4" name="Content Placeholder 3"/>
          <p:cNvSpPr>
            <a:spLocks noGrp="1"/>
          </p:cNvSpPr>
          <p:nvPr>
            <p:ph idx="1"/>
          </p:nvPr>
        </p:nvSpPr>
        <p:spPr>
          <a:xfrm>
            <a:off x="1447239" y="1152465"/>
            <a:ext cx="7554020" cy="5262979"/>
          </a:xfrm>
          <a:prstGeom prst="rect">
            <a:avLst/>
          </a:prstGeom>
        </p:spPr>
        <p:txBody>
          <a:bodyPr vert="horz" wrap="square" lIns="91440" tIns="45720" rIns="91440" bIns="45720" rtlCol="0" anchor="t">
            <a:spAutoFit/>
          </a:bodyPr>
          <a:lstStyle/>
          <a:p>
            <a:r>
              <a:rPr lang="en-US" sz="2400" dirty="0"/>
              <a:t>RTI</a:t>
            </a:r>
            <a:r>
              <a:rPr lang="en-US" sz="2400" baseline="30000" dirty="0"/>
              <a:t>2</a:t>
            </a:r>
            <a:r>
              <a:rPr lang="en-US" sz="2400" dirty="0"/>
              <a:t> is more than a checklist to be completed or data points to obtain.</a:t>
            </a:r>
          </a:p>
          <a:p>
            <a:r>
              <a:rPr lang="en-US" sz="2400" dirty="0"/>
              <a:t>RTI</a:t>
            </a:r>
            <a:r>
              <a:rPr lang="en-US" sz="2400" baseline="30000" dirty="0"/>
              <a:t>2</a:t>
            </a:r>
            <a:r>
              <a:rPr lang="en-US" sz="2400" dirty="0"/>
              <a:t> is not only about collecting data, it is about analyzing data to make appropriate decisions to guide interventions.</a:t>
            </a:r>
          </a:p>
          <a:p>
            <a:r>
              <a:rPr lang="en-US" sz="2400" dirty="0"/>
              <a:t> RTI</a:t>
            </a:r>
            <a:r>
              <a:rPr lang="en-US" sz="2400" baseline="30000" dirty="0"/>
              <a:t>2</a:t>
            </a:r>
            <a:r>
              <a:rPr lang="en-US" sz="2400" dirty="0"/>
              <a:t> is truly a means for ensuring that </a:t>
            </a:r>
            <a:r>
              <a:rPr lang="en-US" sz="2400" u="sng" dirty="0"/>
              <a:t>student growth and success</a:t>
            </a:r>
            <a:r>
              <a:rPr lang="en-US" sz="2400" dirty="0"/>
              <a:t> occurs on a daily basis.</a:t>
            </a:r>
          </a:p>
          <a:p>
            <a:endParaRPr lang="en-US" sz="2400" dirty="0"/>
          </a:p>
          <a:p>
            <a:r>
              <a:rPr lang="en-US" sz="2400" dirty="0">
                <a:latin typeface="Calibri" charset="0"/>
              </a:rPr>
              <a:t>"RTI is a path to providing instructional opportunity to any student struggling to succeed, and should not be viewed as a path to special education eligibility." </a:t>
            </a:r>
          </a:p>
          <a:p>
            <a:pPr marL="0" indent="0" algn="r">
              <a:buNone/>
            </a:pPr>
            <a:r>
              <a:rPr lang="en-US" sz="2400" dirty="0">
                <a:latin typeface="Calibri" charset="0"/>
              </a:rPr>
              <a:t> Dr. Kathleen </a:t>
            </a:r>
            <a:r>
              <a:rPr lang="en-US" sz="2400" dirty="0" err="1">
                <a:latin typeface="Calibri" charset="0"/>
              </a:rPr>
              <a:t>Airhart</a:t>
            </a:r>
            <a:r>
              <a:rPr lang="en-US" sz="2400" dirty="0">
                <a:latin typeface="Calibri" charset="0"/>
              </a:rPr>
              <a:t> </a:t>
            </a:r>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74638"/>
            <a:ext cx="7200900" cy="1143000"/>
          </a:xfrm>
        </p:spPr>
        <p:txBody>
          <a:bodyPr/>
          <a:lstStyle/>
          <a:p>
            <a:r>
              <a:rPr lang="en-US" dirty="0"/>
              <a:t>Academic Standards vs.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5521310"/>
              </p:ext>
            </p:extLst>
          </p:nvPr>
        </p:nvGraphicFramePr>
        <p:xfrm>
          <a:off x="1379620" y="1600200"/>
          <a:ext cx="7307180" cy="5227320"/>
        </p:xfrm>
        <a:graphic>
          <a:graphicData uri="http://schemas.openxmlformats.org/drawingml/2006/table">
            <a:tbl>
              <a:tblPr firstRow="1" bandRow="1">
                <a:tableStyleId>{5C22544A-7EE6-4342-B048-85BDC9FD1C3A}</a:tableStyleId>
              </a:tblPr>
              <a:tblGrid>
                <a:gridCol w="3653590">
                  <a:extLst>
                    <a:ext uri="{9D8B030D-6E8A-4147-A177-3AD203B41FA5}">
                      <a16:colId xmlns:a16="http://schemas.microsoft.com/office/drawing/2014/main" xmlns="" val="20000"/>
                    </a:ext>
                  </a:extLst>
                </a:gridCol>
                <a:gridCol w="3653590">
                  <a:extLst>
                    <a:ext uri="{9D8B030D-6E8A-4147-A177-3AD203B41FA5}">
                      <a16:colId xmlns:a16="http://schemas.microsoft.com/office/drawing/2014/main" xmlns="" val="20001"/>
                    </a:ext>
                  </a:extLst>
                </a:gridCol>
              </a:tblGrid>
              <a:tr h="370840">
                <a:tc>
                  <a:txBody>
                    <a:bodyPr/>
                    <a:lstStyle/>
                    <a:p>
                      <a:r>
                        <a:rPr lang="en-US" dirty="0"/>
                        <a:t>Standards-Based</a:t>
                      </a:r>
                    </a:p>
                  </a:txBody>
                  <a:tcPr/>
                </a:tc>
                <a:tc>
                  <a:txBody>
                    <a:bodyPr/>
                    <a:lstStyle/>
                    <a:p>
                      <a:r>
                        <a:rPr lang="en-US" dirty="0"/>
                        <a:t>Skills-Based</a:t>
                      </a:r>
                    </a:p>
                  </a:txBody>
                  <a:tcPr/>
                </a:tc>
                <a:extLst>
                  <a:ext uri="{0D108BD9-81ED-4DB2-BD59-A6C34878D82A}">
                    <a16:rowId xmlns:a16="http://schemas.microsoft.com/office/drawing/2014/main" xmlns="" val="10000"/>
                  </a:ext>
                </a:extLst>
              </a:tr>
              <a:tr h="370840">
                <a:tc>
                  <a:txBody>
                    <a:bodyPr/>
                    <a:lstStyle/>
                    <a:p>
                      <a:r>
                        <a:rPr lang="en-US" dirty="0"/>
                        <a:t>NWEA MAP</a:t>
                      </a:r>
                    </a:p>
                  </a:txBody>
                  <a:tcPr/>
                </a:tc>
                <a:tc>
                  <a:txBody>
                    <a:bodyPr/>
                    <a:lstStyle/>
                    <a:p>
                      <a:r>
                        <a:rPr lang="en-US" i="1" dirty="0"/>
                        <a:t>easyCBM</a:t>
                      </a:r>
                    </a:p>
                  </a:txBody>
                  <a:tcPr/>
                </a:tc>
                <a:extLst>
                  <a:ext uri="{0D108BD9-81ED-4DB2-BD59-A6C34878D82A}">
                    <a16:rowId xmlns:a16="http://schemas.microsoft.com/office/drawing/2014/main" xmlns="" val="10008"/>
                  </a:ext>
                </a:extLst>
              </a:tr>
              <a:tr h="370840">
                <a:tc>
                  <a:txBody>
                    <a:bodyPr/>
                    <a:lstStyle/>
                    <a:p>
                      <a:r>
                        <a:rPr lang="en-US" dirty="0"/>
                        <a:t>Administered </a:t>
                      </a:r>
                      <a:r>
                        <a:rPr lang="en-US" baseline="0" dirty="0"/>
                        <a:t>3 times per year </a:t>
                      </a:r>
                    </a:p>
                    <a:p>
                      <a:r>
                        <a:rPr lang="en-US" baseline="0" dirty="0"/>
                        <a:t>(Fall, Winter, Spring)</a:t>
                      </a:r>
                      <a:endParaRPr lang="en-US" dirty="0"/>
                    </a:p>
                  </a:txBody>
                  <a:tcPr/>
                </a:tc>
                <a:tc>
                  <a:txBody>
                    <a:bodyPr/>
                    <a:lstStyle/>
                    <a:p>
                      <a:r>
                        <a:rPr lang="en-US" dirty="0"/>
                        <a:t>Administered to students</a:t>
                      </a:r>
                      <a:r>
                        <a:rPr lang="en-US" baseline="0" dirty="0"/>
                        <a:t> identified by SCS, based on MAP scores</a:t>
                      </a:r>
                      <a:endParaRPr lang="en-US" dirty="0"/>
                    </a:p>
                  </a:txBody>
                  <a:tcPr/>
                </a:tc>
                <a:extLst>
                  <a:ext uri="{0D108BD9-81ED-4DB2-BD59-A6C34878D82A}">
                    <a16:rowId xmlns:a16="http://schemas.microsoft.com/office/drawing/2014/main" xmlns="" val="10007"/>
                  </a:ext>
                </a:extLst>
              </a:tr>
              <a:tr h="370840">
                <a:tc>
                  <a:txBody>
                    <a:bodyPr/>
                    <a:lstStyle/>
                    <a:p>
                      <a:r>
                        <a:rPr lang="en-US" dirty="0"/>
                        <a:t>Defines the knowledge</a:t>
                      </a:r>
                      <a:r>
                        <a:rPr lang="en-US" baseline="0" dirty="0"/>
                        <a:t> students are expected to learn in a subject in each grade</a:t>
                      </a:r>
                      <a:endParaRPr lang="en-US" dirty="0"/>
                    </a:p>
                  </a:txBody>
                  <a:tcPr/>
                </a:tc>
                <a:tc>
                  <a:txBody>
                    <a:bodyPr/>
                    <a:lstStyle/>
                    <a:p>
                      <a:r>
                        <a:rPr lang="en-US" dirty="0"/>
                        <a:t>Information learned relevant to student success</a:t>
                      </a:r>
                    </a:p>
                  </a:txBody>
                  <a:tcPr/>
                </a:tc>
                <a:extLst>
                  <a:ext uri="{0D108BD9-81ED-4DB2-BD59-A6C34878D82A}">
                    <a16:rowId xmlns:a16="http://schemas.microsoft.com/office/drawing/2014/main" xmlns="" val="10001"/>
                  </a:ext>
                </a:extLst>
              </a:tr>
              <a:tr h="370840">
                <a:tc>
                  <a:txBody>
                    <a:bodyPr/>
                    <a:lstStyle/>
                    <a:p>
                      <a:r>
                        <a:rPr lang="en-US" dirty="0"/>
                        <a:t>Provides</a:t>
                      </a:r>
                      <a:r>
                        <a:rPr lang="en-US" baseline="0" dirty="0"/>
                        <a:t> clear path to gain proficiency</a:t>
                      </a:r>
                      <a:endParaRPr lang="en-US" dirty="0"/>
                    </a:p>
                  </a:txBody>
                  <a:tcPr/>
                </a:tc>
                <a:tc>
                  <a:txBody>
                    <a:bodyPr/>
                    <a:lstStyle/>
                    <a:p>
                      <a:r>
                        <a:rPr lang="en-US" dirty="0"/>
                        <a:t>Skills</a:t>
                      </a:r>
                      <a:r>
                        <a:rPr lang="en-US" baseline="0" dirty="0"/>
                        <a:t> build upon one another</a:t>
                      </a:r>
                      <a:endParaRPr lang="en-US" dirty="0"/>
                    </a:p>
                  </a:txBody>
                  <a:tcPr/>
                </a:tc>
                <a:extLst>
                  <a:ext uri="{0D108BD9-81ED-4DB2-BD59-A6C34878D82A}">
                    <a16:rowId xmlns:a16="http://schemas.microsoft.com/office/drawing/2014/main" xmlns="" val="10002"/>
                  </a:ext>
                </a:extLst>
              </a:tr>
              <a:tr h="370840">
                <a:tc>
                  <a:txBody>
                    <a:bodyPr/>
                    <a:lstStyle/>
                    <a:p>
                      <a:r>
                        <a:rPr lang="en-US" dirty="0"/>
                        <a:t>Increases</a:t>
                      </a:r>
                      <a:r>
                        <a:rPr lang="en-US" baseline="0" dirty="0"/>
                        <a:t> in complexity in subsequent grades</a:t>
                      </a:r>
                      <a:endParaRPr lang="en-US" dirty="0"/>
                    </a:p>
                  </a:txBody>
                  <a:tcPr/>
                </a:tc>
                <a:tc>
                  <a:txBody>
                    <a:bodyPr/>
                    <a:lstStyle/>
                    <a:p>
                      <a:r>
                        <a:rPr lang="en-US" dirty="0"/>
                        <a:t>Foundational in reading, math, and writing</a:t>
                      </a:r>
                    </a:p>
                  </a:txBody>
                  <a:tcPr/>
                </a:tc>
                <a:extLst>
                  <a:ext uri="{0D108BD9-81ED-4DB2-BD59-A6C34878D82A}">
                    <a16:rowId xmlns:a16="http://schemas.microsoft.com/office/drawing/2014/main" xmlns="" val="10003"/>
                  </a:ext>
                </a:extLst>
              </a:tr>
              <a:tr h="370840">
                <a:tc>
                  <a:txBody>
                    <a:bodyPr/>
                    <a:lstStyle/>
                    <a:p>
                      <a:r>
                        <a:rPr lang="en-US" dirty="0"/>
                        <a:t>Defines what students need to know</a:t>
                      </a:r>
                    </a:p>
                  </a:txBody>
                  <a:tcPr/>
                </a:tc>
                <a:tc>
                  <a:txBody>
                    <a:bodyPr/>
                    <a:lstStyle/>
                    <a:p>
                      <a:r>
                        <a:rPr lang="en-US" dirty="0"/>
                        <a:t>Allow students to access,</a:t>
                      </a:r>
                      <a:r>
                        <a:rPr lang="en-US" baseline="0" dirty="0"/>
                        <a:t> process, and express their knowledge</a:t>
                      </a:r>
                      <a:endParaRPr lang="en-US" dirty="0"/>
                    </a:p>
                  </a:txBody>
                  <a:tcPr/>
                </a:tc>
                <a:extLst>
                  <a:ext uri="{0D108BD9-81ED-4DB2-BD59-A6C34878D82A}">
                    <a16:rowId xmlns:a16="http://schemas.microsoft.com/office/drawing/2014/main" xmlns="" val="10004"/>
                  </a:ext>
                </a:extLst>
              </a:tr>
              <a:tr h="370840">
                <a:tc>
                  <a:txBody>
                    <a:bodyPr/>
                    <a:lstStyle/>
                    <a:p>
                      <a:r>
                        <a:rPr lang="en-US" dirty="0"/>
                        <a:t>Deficit requires remediation</a:t>
                      </a:r>
                    </a:p>
                  </a:txBody>
                  <a:tcPr/>
                </a:tc>
                <a:tc>
                  <a:txBody>
                    <a:bodyPr/>
                    <a:lstStyle/>
                    <a:p>
                      <a:r>
                        <a:rPr lang="en-US" dirty="0"/>
                        <a:t>Deficit requires </a:t>
                      </a:r>
                      <a:r>
                        <a:rPr lang="en-US" b="1" dirty="0"/>
                        <a:t>intervention and progress monitoring</a:t>
                      </a:r>
                    </a:p>
                  </a:txBody>
                  <a:tcPr/>
                </a:tc>
                <a:extLst>
                  <a:ext uri="{0D108BD9-81ED-4DB2-BD59-A6C34878D82A}">
                    <a16:rowId xmlns:a16="http://schemas.microsoft.com/office/drawing/2014/main" xmlns="" val="10005"/>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274638"/>
            <a:ext cx="7132320" cy="1143000"/>
          </a:xfrm>
        </p:spPr>
        <p:txBody>
          <a:bodyPr/>
          <a:lstStyle/>
          <a:p>
            <a:r>
              <a:rPr lang="en-US" dirty="0"/>
              <a:t>Determining Tier 2 and Tier 3</a:t>
            </a:r>
          </a:p>
        </p:txBody>
      </p:sp>
      <p:sp>
        <p:nvSpPr>
          <p:cNvPr id="3" name="Content Placeholder 2"/>
          <p:cNvSpPr>
            <a:spLocks noGrp="1"/>
          </p:cNvSpPr>
          <p:nvPr>
            <p:ph idx="1"/>
          </p:nvPr>
        </p:nvSpPr>
        <p:spPr>
          <a:xfrm>
            <a:off x="1299410" y="1600200"/>
            <a:ext cx="7387389" cy="4525963"/>
          </a:xfrm>
        </p:spPr>
        <p:txBody>
          <a:bodyPr vert="horz" lIns="91440" tIns="45720" rIns="91440" bIns="45720" rtlCol="0" anchor="t">
            <a:normAutofit fontScale="77500" lnSpcReduction="20000"/>
          </a:bodyPr>
          <a:lstStyle/>
          <a:p>
            <a:r>
              <a:rPr lang="en-US" dirty="0"/>
              <a:t>Once MAP is complete, then each school will be given a list of students who will complete the initial benchmark assessment on </a:t>
            </a:r>
            <a:r>
              <a:rPr lang="en-US" i="1" dirty="0"/>
              <a:t>easyCBM</a:t>
            </a:r>
            <a:r>
              <a:rPr lang="en-US" dirty="0"/>
              <a:t>. </a:t>
            </a:r>
          </a:p>
          <a:p>
            <a:r>
              <a:rPr lang="en-US" dirty="0"/>
              <a:t>Following the administration of the </a:t>
            </a:r>
            <a:r>
              <a:rPr lang="en-US" i="1" dirty="0"/>
              <a:t>easyCBM</a:t>
            </a:r>
            <a:r>
              <a:rPr lang="en-US" dirty="0"/>
              <a:t> benchmark, data should be reviewed within one week of administration. </a:t>
            </a:r>
          </a:p>
          <a:p>
            <a:r>
              <a:rPr lang="en-US" dirty="0"/>
              <a:t>Students performing at or below </a:t>
            </a:r>
            <a:r>
              <a:rPr lang="en-US" dirty="0">
                <a:solidFill>
                  <a:srgbClr val="FF0000"/>
                </a:solidFill>
              </a:rPr>
              <a:t>the 24</a:t>
            </a:r>
            <a:r>
              <a:rPr lang="en-US" baseline="30000" dirty="0">
                <a:solidFill>
                  <a:srgbClr val="FF0000"/>
                </a:solidFill>
              </a:rPr>
              <a:t>th</a:t>
            </a:r>
            <a:r>
              <a:rPr lang="en-US" dirty="0">
                <a:solidFill>
                  <a:srgbClr val="FF0000"/>
                </a:solidFill>
              </a:rPr>
              <a:t> </a:t>
            </a:r>
            <a:r>
              <a:rPr lang="en-US" dirty="0"/>
              <a:t>percentile in one or more area</a:t>
            </a:r>
            <a:r>
              <a:rPr lang="en-US" i="1" dirty="0"/>
              <a:t> </a:t>
            </a:r>
            <a:r>
              <a:rPr lang="en-US" dirty="0"/>
              <a:t>will then receive further assessment with </a:t>
            </a:r>
            <a:r>
              <a:rPr lang="en-US" i="1" dirty="0"/>
              <a:t>easyCBM </a:t>
            </a:r>
            <a:r>
              <a:rPr lang="en-US" dirty="0"/>
              <a:t>to establish the instructional level for intervention and progress monitoring.</a:t>
            </a:r>
          </a:p>
          <a:p>
            <a:pPr lvl="1"/>
            <a:r>
              <a:rPr lang="en-US" dirty="0"/>
              <a:t>Tier 2:  10th – 24th percentile</a:t>
            </a:r>
          </a:p>
          <a:p>
            <a:pPr lvl="1"/>
            <a:r>
              <a:rPr lang="en-US" dirty="0"/>
              <a:t>Tier 3:  0 – 9th percentile</a:t>
            </a:r>
          </a:p>
        </p:txBody>
      </p:sp>
      <p:sp>
        <p:nvSpPr>
          <p:cNvPr id="4" name="TextBox 3"/>
          <p:cNvSpPr txBox="1"/>
          <p:nvPr/>
        </p:nvSpPr>
        <p:spPr>
          <a:xfrm>
            <a:off x="8290932" y="6334780"/>
            <a:ext cx="591014" cy="523220"/>
          </a:xfrm>
          <a:prstGeom prst="rect">
            <a:avLst/>
          </a:prstGeom>
          <a:noFill/>
        </p:spPr>
        <p:txBody>
          <a:bodyPr wrap="square" rtlCol="0">
            <a:spAutoFit/>
          </a:bodyPr>
          <a:lstStyle/>
          <a:p>
            <a:r>
              <a:rPr lang="en-US" sz="2800" dirty="0" smtClean="0"/>
              <a:t>*</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330" y="274638"/>
            <a:ext cx="7189470" cy="1143000"/>
          </a:xfrm>
        </p:spPr>
        <p:txBody>
          <a:bodyPr/>
          <a:lstStyle/>
          <a:p>
            <a:r>
              <a:rPr lang="en-US" dirty="0"/>
              <a:t>Instructional Levels</a:t>
            </a:r>
          </a:p>
        </p:txBody>
      </p:sp>
      <p:sp>
        <p:nvSpPr>
          <p:cNvPr id="3" name="Content Placeholder 2"/>
          <p:cNvSpPr>
            <a:spLocks noGrp="1"/>
          </p:cNvSpPr>
          <p:nvPr>
            <p:ph idx="1"/>
          </p:nvPr>
        </p:nvSpPr>
        <p:spPr>
          <a:xfrm>
            <a:off x="1331494" y="1600200"/>
            <a:ext cx="7355305" cy="4525963"/>
          </a:xfrm>
        </p:spPr>
        <p:txBody>
          <a:bodyPr vert="horz" lIns="91440" tIns="45720" rIns="91440" bIns="45720" rtlCol="0" anchor="t">
            <a:normAutofit lnSpcReduction="10000"/>
          </a:bodyPr>
          <a:lstStyle/>
          <a:p>
            <a:r>
              <a:rPr lang="en-US" dirty="0"/>
              <a:t>Determines a student’s most basic skill area deficit  </a:t>
            </a:r>
          </a:p>
          <a:p>
            <a:r>
              <a:rPr lang="en-US" dirty="0"/>
              <a:t>Indicates the grade level of intervention that a student needs</a:t>
            </a:r>
          </a:p>
          <a:p>
            <a:r>
              <a:rPr lang="en-US" dirty="0"/>
              <a:t>Necessary for setting appropriate goals for individual students</a:t>
            </a:r>
          </a:p>
          <a:p>
            <a:r>
              <a:rPr lang="en-US" dirty="0"/>
              <a:t>Needed in order to monitor a student’s progress and calculate rate of improvement appropriately</a:t>
            </a:r>
          </a:p>
          <a:p>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74638"/>
            <a:ext cx="7258050" cy="1143000"/>
          </a:xfrm>
        </p:spPr>
        <p:txBody>
          <a:bodyPr/>
          <a:lstStyle/>
          <a:p>
            <a:r>
              <a:rPr lang="en-US" dirty="0">
                <a:solidFill>
                  <a:srgbClr val="000000"/>
                </a:solidFill>
                <a:latin typeface="Calibri"/>
              </a:rPr>
              <a:t>Tier I Instruction</a:t>
            </a:r>
          </a:p>
        </p:txBody>
      </p:sp>
      <p:sp>
        <p:nvSpPr>
          <p:cNvPr id="3" name="Content Placeholder 2"/>
          <p:cNvSpPr>
            <a:spLocks noGrp="1"/>
          </p:cNvSpPr>
          <p:nvPr>
            <p:ph idx="1"/>
          </p:nvPr>
        </p:nvSpPr>
        <p:spPr>
          <a:xfrm>
            <a:off x="1543050" y="1209675"/>
            <a:ext cx="7116098" cy="5320710"/>
          </a:xfrm>
        </p:spPr>
        <p:txBody>
          <a:bodyPr vert="horz" lIns="91440" tIns="45720" rIns="91440" bIns="45720" rtlCol="0" anchor="t">
            <a:normAutofit fontScale="92500" lnSpcReduction="20000"/>
          </a:bodyPr>
          <a:lstStyle/>
          <a:p>
            <a:pPr marL="0" indent="0">
              <a:buNone/>
            </a:pPr>
            <a:endParaRPr lang="en-US" dirty="0">
              <a:solidFill>
                <a:srgbClr val="000000"/>
              </a:solidFill>
              <a:latin typeface="Calibri"/>
            </a:endParaRPr>
          </a:p>
          <a:p>
            <a:pPr marL="0" indent="0">
              <a:buNone/>
            </a:pPr>
            <a:r>
              <a:rPr lang="en-US" dirty="0">
                <a:effectLst>
                  <a:outerShdw blurRad="38100" dist="19050" dir="2700000" algn="tl">
                    <a:schemeClr val="dk1">
                      <a:alpha val="40000"/>
                    </a:schemeClr>
                  </a:outerShdw>
                </a:effectLst>
              </a:rPr>
              <a:t>Reading Tier </a:t>
            </a:r>
            <a:r>
              <a:rPr lang="en-US" dirty="0"/>
              <a:t>I (Integrated Language Arts)</a:t>
            </a:r>
          </a:p>
          <a:p>
            <a:pPr lvl="0"/>
            <a:r>
              <a:rPr lang="en-US" dirty="0"/>
              <a:t>K-2        150 minutes   ( 90 min must be uninterrupted)</a:t>
            </a:r>
          </a:p>
          <a:p>
            <a:pPr lvl="0"/>
            <a:r>
              <a:rPr lang="en-US" dirty="0"/>
              <a:t>3-5        120- 150 minutes</a:t>
            </a:r>
          </a:p>
          <a:p>
            <a:pPr lvl="0"/>
            <a:r>
              <a:rPr lang="en-US" dirty="0">
                <a:effectLst>
                  <a:outerShdw blurRad="38100" dist="19050" dir="2700000" algn="tl">
                    <a:schemeClr val="dk1">
                      <a:alpha val="40000"/>
                    </a:schemeClr>
                  </a:outerShdw>
                </a:effectLst>
              </a:rPr>
              <a:t>6-12      55 minutes</a:t>
            </a:r>
            <a:endParaRPr lang="en-US" dirty="0"/>
          </a:p>
          <a:p>
            <a:pPr marL="0" indent="0">
              <a:buNone/>
            </a:pPr>
            <a:r>
              <a:rPr lang="en-US" dirty="0">
                <a:effectLst>
                  <a:outerShdw blurRad="38100" dist="19050" dir="2700000" algn="tl">
                    <a:schemeClr val="dk1">
                      <a:alpha val="40000"/>
                    </a:schemeClr>
                  </a:outerShdw>
                </a:effectLst>
              </a:rPr>
              <a:t>Math Tier I</a:t>
            </a:r>
            <a:endParaRPr lang="en-US" dirty="0"/>
          </a:p>
          <a:p>
            <a:pPr lvl="0"/>
            <a:r>
              <a:rPr lang="en-US" dirty="0"/>
              <a:t>K-1       60 minutes </a:t>
            </a:r>
          </a:p>
          <a:p>
            <a:pPr lvl="0"/>
            <a:r>
              <a:rPr lang="en-US" dirty="0"/>
              <a:t>2          75 minutes </a:t>
            </a:r>
          </a:p>
          <a:p>
            <a:pPr lvl="0"/>
            <a:r>
              <a:rPr lang="en-US" dirty="0"/>
              <a:t>3-5       90 minutes</a:t>
            </a:r>
          </a:p>
          <a:p>
            <a:pPr lvl="0"/>
            <a:r>
              <a:rPr lang="en-US" dirty="0"/>
              <a:t>6-12     55 minutes</a:t>
            </a:r>
          </a:p>
          <a:p>
            <a:pPr marL="0" indent="0">
              <a:buNone/>
            </a:pPr>
            <a:endParaRPr lang="en-US" dirty="0"/>
          </a:p>
        </p:txBody>
      </p:sp>
    </p:spTree>
    <p:extLst>
      <p:ext uri="{BB962C8B-B14F-4D97-AF65-F5344CB8AC3E}">
        <p14:creationId xmlns:p14="http://schemas.microsoft.com/office/powerpoint/2010/main" val="3930041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CS 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SCS 2.thmx</Template>
  <TotalTime>5298</TotalTime>
  <Words>1281</Words>
  <Application>Microsoft Macintosh PowerPoint</Application>
  <PresentationFormat>On-screen Show (4:3)</PresentationFormat>
  <Paragraphs>182</Paragraphs>
  <Slides>25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Architects Daughter</vt:lpstr>
      <vt:lpstr>Arial</vt:lpstr>
      <vt:lpstr>Calibri</vt:lpstr>
      <vt:lpstr>Century Schoolbook</vt:lpstr>
      <vt:lpstr>Constantia</vt:lpstr>
      <vt:lpstr>SCS 2</vt:lpstr>
      <vt:lpstr>Document</vt:lpstr>
      <vt:lpstr>PowerPoint Presentation</vt:lpstr>
      <vt:lpstr>Response to Instruction and Intervention (RTI2) It is the LAW</vt:lpstr>
      <vt:lpstr>RTI2 SNAPSHOT</vt:lpstr>
      <vt:lpstr>PowerPoint Presentation</vt:lpstr>
      <vt:lpstr>RTI2</vt:lpstr>
      <vt:lpstr>Academic Standards vs. Skills</vt:lpstr>
      <vt:lpstr>Determining Tier 2 and Tier 3</vt:lpstr>
      <vt:lpstr>Instructional Levels</vt:lpstr>
      <vt:lpstr>Tier I Instruction</vt:lpstr>
      <vt:lpstr>Interventions</vt:lpstr>
      <vt:lpstr>Interventions</vt:lpstr>
      <vt:lpstr>Interventions</vt:lpstr>
      <vt:lpstr> Interventions </vt:lpstr>
      <vt:lpstr>Progress Monitoring (PM)</vt:lpstr>
      <vt:lpstr>RTI2 Data Teams </vt:lpstr>
      <vt:lpstr>RTI2 Data Teams </vt:lpstr>
      <vt:lpstr>Fidelity Checks</vt:lpstr>
      <vt:lpstr>PowerPoint Presentation</vt:lpstr>
      <vt:lpstr>Parent Notifications</vt:lpstr>
      <vt:lpstr>    Scheduling for English Learners</vt:lpstr>
      <vt:lpstr>PowerPoint Presentation</vt:lpstr>
      <vt:lpstr>Transitional Students (T1-T4) </vt:lpstr>
      <vt:lpstr>RTI2 Process and Special Education </vt:lpstr>
      <vt:lpstr>Current SPED Students and Recertification  </vt:lpstr>
      <vt:lpstr>Resources</vt:lpstr>
    </vt:vector>
  </TitlesOfParts>
  <Company>Shelby County Schools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 Hendrix</dc:creator>
  <cp:lastModifiedBy>WILLIAM C YANCY</cp:lastModifiedBy>
  <cp:revision>397</cp:revision>
  <cp:lastPrinted>2017-06-08T13:21:22Z</cp:lastPrinted>
  <dcterms:created xsi:type="dcterms:W3CDTF">2015-09-05T14:04:01Z</dcterms:created>
  <dcterms:modified xsi:type="dcterms:W3CDTF">2017-07-23T06:32:04Z</dcterms:modified>
</cp:coreProperties>
</file>